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2"/>
  </p:notesMasterIdLst>
  <p:sldIdLst>
    <p:sldId id="256" r:id="rId2"/>
    <p:sldId id="262" r:id="rId3"/>
    <p:sldId id="282" r:id="rId4"/>
    <p:sldId id="283" r:id="rId5"/>
    <p:sldId id="284" r:id="rId6"/>
    <p:sldId id="348" r:id="rId7"/>
    <p:sldId id="347" r:id="rId8"/>
    <p:sldId id="369" r:id="rId9"/>
    <p:sldId id="279" r:id="rId10"/>
    <p:sldId id="280" r:id="rId11"/>
    <p:sldId id="370" r:id="rId12"/>
    <p:sldId id="371" r:id="rId13"/>
    <p:sldId id="372" r:id="rId14"/>
    <p:sldId id="373" r:id="rId15"/>
    <p:sldId id="374" r:id="rId16"/>
    <p:sldId id="375" r:id="rId17"/>
    <p:sldId id="376" r:id="rId18"/>
    <p:sldId id="276" r:id="rId19"/>
    <p:sldId id="267" r:id="rId20"/>
    <p:sldId id="383" r:id="rId21"/>
    <p:sldId id="384" r:id="rId22"/>
    <p:sldId id="392" r:id="rId23"/>
    <p:sldId id="385" r:id="rId24"/>
    <p:sldId id="387" r:id="rId25"/>
    <p:sldId id="386" r:id="rId26"/>
    <p:sldId id="388" r:id="rId27"/>
    <p:sldId id="389" r:id="rId28"/>
    <p:sldId id="390" r:id="rId29"/>
    <p:sldId id="391" r:id="rId30"/>
    <p:sldId id="270"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238"/>
    <p:restoredTop sz="94231"/>
  </p:normalViewPr>
  <p:slideViewPr>
    <p:cSldViewPr snapToGrid="0" snapToObjects="1">
      <p:cViewPr varScale="1">
        <p:scale>
          <a:sx n="101" d="100"/>
          <a:sy n="101" d="100"/>
        </p:scale>
        <p:origin x="224" y="280"/>
      </p:cViewPr>
      <p:guideLst/>
    </p:cSldViewPr>
  </p:slideViewPr>
  <p:notesTextViewPr>
    <p:cViewPr>
      <p:scale>
        <a:sx n="1" d="1"/>
        <a:sy n="1" d="1"/>
      </p:scale>
      <p:origin x="0" y="0"/>
    </p:cViewPr>
  </p:notesTextViewPr>
  <p:sorterViewPr>
    <p:cViewPr>
      <p:scale>
        <a:sx n="80" d="100"/>
        <a:sy n="80" d="100"/>
      </p:scale>
      <p:origin x="0" y="0"/>
    </p:cViewPr>
  </p:sorterViewPr>
  <p:notesViewPr>
    <p:cSldViewPr snapToGrid="0" snapToObjects="1">
      <p:cViewPr varScale="1">
        <p:scale>
          <a:sx n="121" d="100"/>
          <a:sy n="121" d="100"/>
        </p:scale>
        <p:origin x="5072" y="17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70A51D7-C11D-C943-BB84-6038825736DB}" type="datetimeFigureOut">
              <a:rPr lang="en-US" smtClean="0"/>
              <a:t>1/13/23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7349648-4F49-244B-93E9-42D88C9B1B12}" type="slidenum">
              <a:rPr lang="en-US" smtClean="0"/>
              <a:t>‹#›</a:t>
            </a:fld>
            <a:endParaRPr lang="en-US"/>
          </a:p>
        </p:txBody>
      </p:sp>
    </p:spTree>
    <p:extLst>
      <p:ext uri="{BB962C8B-B14F-4D97-AF65-F5344CB8AC3E}">
        <p14:creationId xmlns:p14="http://schemas.microsoft.com/office/powerpoint/2010/main" val="26147490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Gulshan</a:t>
            </a:r>
            <a:r>
              <a:rPr lang="en-US" dirty="0"/>
              <a:t> V, Peng L, Coram M, et al. Development and Validation of a Deep Learning Algorithm for Detection of Diabetic Retinopathy in Retinal Fundus Photographs. </a:t>
            </a:r>
            <a:r>
              <a:rPr lang="en-US" i="1" dirty="0"/>
              <a:t>JAMA.</a:t>
            </a:r>
            <a:r>
              <a:rPr lang="en-US" dirty="0"/>
              <a:t> 2016;316(22):2402–2410. doi:10.1001/jama.2016.17216</a:t>
            </a:r>
          </a:p>
        </p:txBody>
      </p:sp>
      <p:sp>
        <p:nvSpPr>
          <p:cNvPr id="4" name="Slide Number Placeholder 3"/>
          <p:cNvSpPr>
            <a:spLocks noGrp="1"/>
          </p:cNvSpPr>
          <p:nvPr>
            <p:ph type="sldNum" sz="quarter" idx="5"/>
          </p:nvPr>
        </p:nvSpPr>
        <p:spPr/>
        <p:txBody>
          <a:bodyPr/>
          <a:lstStyle/>
          <a:p>
            <a:fld id="{6F08A9C4-5949-4219-BAF6-6E217CB5328F}" type="slidenum">
              <a:rPr lang="en-US" smtClean="0"/>
              <a:t>7</a:t>
            </a:fld>
            <a:endParaRPr lang="en-US"/>
          </a:p>
        </p:txBody>
      </p:sp>
    </p:spTree>
    <p:extLst>
      <p:ext uri="{BB962C8B-B14F-4D97-AF65-F5344CB8AC3E}">
        <p14:creationId xmlns:p14="http://schemas.microsoft.com/office/powerpoint/2010/main" val="685924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Shape 15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160" name="Shape 16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341096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Zech</a:t>
            </a:r>
            <a:r>
              <a:rPr lang="en-US" dirty="0"/>
              <a:t> JR, </a:t>
            </a:r>
            <a:r>
              <a:rPr lang="en-US" dirty="0" err="1"/>
              <a:t>Badgeley</a:t>
            </a:r>
            <a:r>
              <a:rPr lang="en-US" dirty="0"/>
              <a:t> MA, Liu M, Costa AB, </a:t>
            </a:r>
            <a:r>
              <a:rPr lang="en-US" dirty="0" err="1"/>
              <a:t>Titano</a:t>
            </a:r>
            <a:r>
              <a:rPr lang="en-US" dirty="0"/>
              <a:t> JJ, Oermann EK (2018) Variable generalization performance of a deep learning model to detect pneumonia in chest radiographs: A cross-sectional study. </a:t>
            </a:r>
            <a:r>
              <a:rPr lang="en-US" dirty="0" err="1"/>
              <a:t>PLoS</a:t>
            </a:r>
            <a:r>
              <a:rPr lang="en-US" dirty="0"/>
              <a:t> Med 15(11):</a:t>
            </a:r>
          </a:p>
          <a:p>
            <a:endParaRPr lang="en-US" dirty="0"/>
          </a:p>
        </p:txBody>
      </p:sp>
      <p:sp>
        <p:nvSpPr>
          <p:cNvPr id="4" name="Slide Number Placeholder 3"/>
          <p:cNvSpPr>
            <a:spLocks noGrp="1"/>
          </p:cNvSpPr>
          <p:nvPr>
            <p:ph type="sldNum" sz="quarter" idx="5"/>
          </p:nvPr>
        </p:nvSpPr>
        <p:spPr/>
        <p:txBody>
          <a:bodyPr/>
          <a:lstStyle/>
          <a:p>
            <a:fld id="{27349648-4F49-244B-93E9-42D88C9B1B12}" type="slidenum">
              <a:rPr lang="en-US" smtClean="0"/>
              <a:t>21</a:t>
            </a:fld>
            <a:endParaRPr lang="en-US"/>
          </a:p>
        </p:txBody>
      </p:sp>
    </p:spTree>
    <p:extLst>
      <p:ext uri="{BB962C8B-B14F-4D97-AF65-F5344CB8AC3E}">
        <p14:creationId xmlns:p14="http://schemas.microsoft.com/office/powerpoint/2010/main" val="21595117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Zech</a:t>
            </a:r>
            <a:r>
              <a:rPr lang="en-US" dirty="0"/>
              <a:t> JR, </a:t>
            </a:r>
            <a:r>
              <a:rPr lang="en-US" dirty="0" err="1"/>
              <a:t>Badgeley</a:t>
            </a:r>
            <a:r>
              <a:rPr lang="en-US" dirty="0"/>
              <a:t> MA, Liu M, Costa AB, </a:t>
            </a:r>
            <a:r>
              <a:rPr lang="en-US" dirty="0" err="1"/>
              <a:t>Titano</a:t>
            </a:r>
            <a:r>
              <a:rPr lang="en-US" dirty="0"/>
              <a:t> JJ, Oermann EK (2018) Variable generalization performance of a deep learning model to detect pneumonia in chest radiographs: A cross-sectional study. </a:t>
            </a:r>
            <a:r>
              <a:rPr lang="en-US" dirty="0" err="1"/>
              <a:t>PLoS</a:t>
            </a:r>
            <a:r>
              <a:rPr lang="en-US" dirty="0"/>
              <a:t> Med 15(11):</a:t>
            </a:r>
          </a:p>
          <a:p>
            <a:endParaRPr lang="en-US" dirty="0"/>
          </a:p>
        </p:txBody>
      </p:sp>
      <p:sp>
        <p:nvSpPr>
          <p:cNvPr id="4" name="Slide Number Placeholder 3"/>
          <p:cNvSpPr>
            <a:spLocks noGrp="1"/>
          </p:cNvSpPr>
          <p:nvPr>
            <p:ph type="sldNum" sz="quarter" idx="5"/>
          </p:nvPr>
        </p:nvSpPr>
        <p:spPr/>
        <p:txBody>
          <a:bodyPr/>
          <a:lstStyle/>
          <a:p>
            <a:fld id="{27349648-4F49-244B-93E9-42D88C9B1B12}" type="slidenum">
              <a:rPr lang="en-US" smtClean="0"/>
              <a:t>22</a:t>
            </a:fld>
            <a:endParaRPr lang="en-US"/>
          </a:p>
        </p:txBody>
      </p:sp>
    </p:spTree>
    <p:extLst>
      <p:ext uri="{BB962C8B-B14F-4D97-AF65-F5344CB8AC3E}">
        <p14:creationId xmlns:p14="http://schemas.microsoft.com/office/powerpoint/2010/main" val="6712477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Zech</a:t>
            </a:r>
            <a:r>
              <a:rPr lang="en-US" dirty="0"/>
              <a:t> JR, </a:t>
            </a:r>
            <a:r>
              <a:rPr lang="en-US" dirty="0" err="1"/>
              <a:t>Badgeley</a:t>
            </a:r>
            <a:r>
              <a:rPr lang="en-US" dirty="0"/>
              <a:t> MA, Liu M, Costa AB, </a:t>
            </a:r>
            <a:r>
              <a:rPr lang="en-US" dirty="0" err="1"/>
              <a:t>Titano</a:t>
            </a:r>
            <a:r>
              <a:rPr lang="en-US" dirty="0"/>
              <a:t> JJ, Oermann EK (2018) Variable generalization performance of a deep learning model to detect pneumonia in chest radiographs: A cross-sectional study. </a:t>
            </a:r>
            <a:r>
              <a:rPr lang="en-US" dirty="0" err="1"/>
              <a:t>PLoS</a:t>
            </a:r>
            <a:r>
              <a:rPr lang="en-US" dirty="0"/>
              <a:t> Med 15(11):</a:t>
            </a:r>
          </a:p>
          <a:p>
            <a:endParaRPr lang="en-US" dirty="0"/>
          </a:p>
        </p:txBody>
      </p:sp>
      <p:sp>
        <p:nvSpPr>
          <p:cNvPr id="4" name="Slide Number Placeholder 3"/>
          <p:cNvSpPr>
            <a:spLocks noGrp="1"/>
          </p:cNvSpPr>
          <p:nvPr>
            <p:ph type="sldNum" sz="quarter" idx="5"/>
          </p:nvPr>
        </p:nvSpPr>
        <p:spPr/>
        <p:txBody>
          <a:bodyPr/>
          <a:lstStyle/>
          <a:p>
            <a:fld id="{27349648-4F49-244B-93E9-42D88C9B1B12}" type="slidenum">
              <a:rPr lang="en-US" smtClean="0"/>
              <a:t>23</a:t>
            </a:fld>
            <a:endParaRPr lang="en-US"/>
          </a:p>
        </p:txBody>
      </p:sp>
    </p:spTree>
    <p:extLst>
      <p:ext uri="{BB962C8B-B14F-4D97-AF65-F5344CB8AC3E}">
        <p14:creationId xmlns:p14="http://schemas.microsoft.com/office/powerpoint/2010/main" val="1557515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Shape 17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179" name="Shape 17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856903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106089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Shape 9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94" name="Shape 9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636879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Shape 10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105" name="Shape 10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297506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Shape 11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111" name="Shape 11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943573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Shape 12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122" name="Shape 12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127897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Shape 12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chemeClr val="accent1"/>
                </a:solidFill>
                <a:latin typeface="Calibri"/>
                <a:ea typeface="Calibri"/>
                <a:cs typeface="Calibri"/>
                <a:sym typeface="Calibri"/>
              </a:rPr>
              <a:t>Designed in </a:t>
            </a:r>
            <a:r>
              <a:rPr lang="en-US" sz="1100" b="0" i="0" u="none" strike="noStrike" cap="none" dirty="0" err="1">
                <a:solidFill>
                  <a:schemeClr val="accent1"/>
                </a:solidFill>
                <a:latin typeface="Calibri"/>
                <a:ea typeface="Calibri"/>
                <a:cs typeface="Calibri"/>
                <a:sym typeface="Calibri"/>
              </a:rPr>
              <a:t>Keras</a:t>
            </a:r>
            <a:r>
              <a:rPr lang="en-US" sz="1100" b="0" i="0" u="none" strike="noStrike" cap="none" dirty="0">
                <a:solidFill>
                  <a:schemeClr val="accent1"/>
                </a:solidFill>
                <a:latin typeface="Calibri"/>
                <a:ea typeface="Calibri"/>
                <a:cs typeface="Calibri"/>
                <a:sym typeface="Calibri"/>
              </a:rPr>
              <a:t> with </a:t>
            </a:r>
            <a:r>
              <a:rPr lang="en-US" sz="1100" b="0" i="0" u="none" strike="noStrike" cap="none" dirty="0" err="1">
                <a:solidFill>
                  <a:schemeClr val="accent1"/>
                </a:solidFill>
                <a:latin typeface="Calibri"/>
                <a:ea typeface="Calibri"/>
                <a:cs typeface="Calibri"/>
                <a:sym typeface="Calibri"/>
              </a:rPr>
              <a:t>Tensorflow</a:t>
            </a:r>
            <a:r>
              <a:rPr lang="en-US" sz="1100" b="0" i="0" u="none" strike="noStrike" cap="none">
                <a:solidFill>
                  <a:schemeClr val="accent1"/>
                </a:solidFill>
                <a:latin typeface="Calibri"/>
                <a:ea typeface="Calibri"/>
                <a:cs typeface="Calibri"/>
                <a:sym typeface="Calibri"/>
              </a:rPr>
              <a:t> backend</a:t>
            </a:r>
          </a:p>
          <a:p>
            <a:pPr marL="0" lvl="0" indent="0">
              <a:spcBef>
                <a:spcPts val="0"/>
              </a:spcBef>
              <a:spcAft>
                <a:spcPts val="0"/>
              </a:spcAft>
              <a:buNone/>
            </a:pPr>
            <a:endParaRPr/>
          </a:p>
        </p:txBody>
      </p:sp>
      <p:sp>
        <p:nvSpPr>
          <p:cNvPr id="128" name="Shape 12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822323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Shape 13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134" name="Shape 13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656413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Shape 13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140" name="Shape 14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208984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22943E-D6E5-D54D-9895-4B9CAA3D9DB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10098B9-B522-7243-9729-2AF98AE29F5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EC03E16-BD51-0844-B3A6-DF7C58AD34BC}"/>
              </a:ext>
            </a:extLst>
          </p:cNvPr>
          <p:cNvSpPr>
            <a:spLocks noGrp="1"/>
          </p:cNvSpPr>
          <p:nvPr>
            <p:ph type="dt" sz="half" idx="10"/>
          </p:nvPr>
        </p:nvSpPr>
        <p:spPr/>
        <p:txBody>
          <a:bodyPr/>
          <a:lstStyle/>
          <a:p>
            <a:fld id="{ADABEC19-490A-124D-9F5F-C9F004E32895}" type="datetimeFigureOut">
              <a:rPr lang="en-US" smtClean="0"/>
              <a:t>1/13/23</a:t>
            </a:fld>
            <a:endParaRPr lang="en-US"/>
          </a:p>
        </p:txBody>
      </p:sp>
      <p:sp>
        <p:nvSpPr>
          <p:cNvPr id="5" name="Footer Placeholder 4">
            <a:extLst>
              <a:ext uri="{FF2B5EF4-FFF2-40B4-BE49-F238E27FC236}">
                <a16:creationId xmlns:a16="http://schemas.microsoft.com/office/drawing/2014/main" id="{CB946AE3-8BC3-EB49-9A64-78FB4A875FE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2F54FF3-2308-7847-9599-7B1461858139}"/>
              </a:ext>
            </a:extLst>
          </p:cNvPr>
          <p:cNvSpPr>
            <a:spLocks noGrp="1"/>
          </p:cNvSpPr>
          <p:nvPr>
            <p:ph type="sldNum" sz="quarter" idx="12"/>
          </p:nvPr>
        </p:nvSpPr>
        <p:spPr/>
        <p:txBody>
          <a:bodyPr/>
          <a:lstStyle/>
          <a:p>
            <a:fld id="{F7047DEC-131D-954C-BA81-000F2EB52475}" type="slidenum">
              <a:rPr lang="en-US" smtClean="0"/>
              <a:t>‹#›</a:t>
            </a:fld>
            <a:endParaRPr lang="en-US"/>
          </a:p>
        </p:txBody>
      </p:sp>
    </p:spTree>
    <p:extLst>
      <p:ext uri="{BB962C8B-B14F-4D97-AF65-F5344CB8AC3E}">
        <p14:creationId xmlns:p14="http://schemas.microsoft.com/office/powerpoint/2010/main" val="10122477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39969B-DA0C-5F40-8624-E8F00B0355A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7C46B64-E4EC-704E-AAB3-CDD39B86D738}"/>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DB29F39-B794-0C42-B86A-F572FB34BDA4}"/>
              </a:ext>
            </a:extLst>
          </p:cNvPr>
          <p:cNvSpPr>
            <a:spLocks noGrp="1"/>
          </p:cNvSpPr>
          <p:nvPr>
            <p:ph type="dt" sz="half" idx="10"/>
          </p:nvPr>
        </p:nvSpPr>
        <p:spPr/>
        <p:txBody>
          <a:bodyPr/>
          <a:lstStyle/>
          <a:p>
            <a:fld id="{ADABEC19-490A-124D-9F5F-C9F004E32895}" type="datetimeFigureOut">
              <a:rPr lang="en-US" smtClean="0"/>
              <a:t>1/13/23</a:t>
            </a:fld>
            <a:endParaRPr lang="en-US"/>
          </a:p>
        </p:txBody>
      </p:sp>
      <p:sp>
        <p:nvSpPr>
          <p:cNvPr id="5" name="Footer Placeholder 4">
            <a:extLst>
              <a:ext uri="{FF2B5EF4-FFF2-40B4-BE49-F238E27FC236}">
                <a16:creationId xmlns:a16="http://schemas.microsoft.com/office/drawing/2014/main" id="{46C3B8BB-FA15-ED43-B8B1-F6B380BA87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F82845E-18E9-2D4B-966B-EABADD6C5C8C}"/>
              </a:ext>
            </a:extLst>
          </p:cNvPr>
          <p:cNvSpPr>
            <a:spLocks noGrp="1"/>
          </p:cNvSpPr>
          <p:nvPr>
            <p:ph type="sldNum" sz="quarter" idx="12"/>
          </p:nvPr>
        </p:nvSpPr>
        <p:spPr/>
        <p:txBody>
          <a:bodyPr/>
          <a:lstStyle/>
          <a:p>
            <a:fld id="{F7047DEC-131D-954C-BA81-000F2EB52475}" type="slidenum">
              <a:rPr lang="en-US" smtClean="0"/>
              <a:t>‹#›</a:t>
            </a:fld>
            <a:endParaRPr lang="en-US"/>
          </a:p>
        </p:txBody>
      </p:sp>
    </p:spTree>
    <p:extLst>
      <p:ext uri="{BB962C8B-B14F-4D97-AF65-F5344CB8AC3E}">
        <p14:creationId xmlns:p14="http://schemas.microsoft.com/office/powerpoint/2010/main" val="18175408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568C823-EE0A-FE4F-8C46-CC8DA37C235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2EF8302-17D4-F540-8BFB-015F23516668}"/>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6F64FF2-8BE7-0043-8A40-45C47F74BF0C}"/>
              </a:ext>
            </a:extLst>
          </p:cNvPr>
          <p:cNvSpPr>
            <a:spLocks noGrp="1"/>
          </p:cNvSpPr>
          <p:nvPr>
            <p:ph type="dt" sz="half" idx="10"/>
          </p:nvPr>
        </p:nvSpPr>
        <p:spPr/>
        <p:txBody>
          <a:bodyPr/>
          <a:lstStyle/>
          <a:p>
            <a:fld id="{ADABEC19-490A-124D-9F5F-C9F004E32895}" type="datetimeFigureOut">
              <a:rPr lang="en-US" smtClean="0"/>
              <a:t>1/13/23</a:t>
            </a:fld>
            <a:endParaRPr lang="en-US"/>
          </a:p>
        </p:txBody>
      </p:sp>
      <p:sp>
        <p:nvSpPr>
          <p:cNvPr id="5" name="Footer Placeholder 4">
            <a:extLst>
              <a:ext uri="{FF2B5EF4-FFF2-40B4-BE49-F238E27FC236}">
                <a16:creationId xmlns:a16="http://schemas.microsoft.com/office/drawing/2014/main" id="{89F111A3-109A-F447-9F87-DD631B2148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509A633-79D5-5244-8E91-A39FBDEF79D6}"/>
              </a:ext>
            </a:extLst>
          </p:cNvPr>
          <p:cNvSpPr>
            <a:spLocks noGrp="1"/>
          </p:cNvSpPr>
          <p:nvPr>
            <p:ph type="sldNum" sz="quarter" idx="12"/>
          </p:nvPr>
        </p:nvSpPr>
        <p:spPr/>
        <p:txBody>
          <a:bodyPr/>
          <a:lstStyle/>
          <a:p>
            <a:fld id="{F7047DEC-131D-954C-BA81-000F2EB52475}" type="slidenum">
              <a:rPr lang="en-US" smtClean="0"/>
              <a:t>‹#›</a:t>
            </a:fld>
            <a:endParaRPr lang="en-US"/>
          </a:p>
        </p:txBody>
      </p:sp>
    </p:spTree>
    <p:extLst>
      <p:ext uri="{BB962C8B-B14F-4D97-AF65-F5344CB8AC3E}">
        <p14:creationId xmlns:p14="http://schemas.microsoft.com/office/powerpoint/2010/main" val="38215608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ext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274639"/>
            <a:ext cx="10972800" cy="1143000"/>
          </a:xfrm>
          <a:prstGeom prst="rect">
            <a:avLst/>
          </a:prstGeom>
        </p:spPr>
        <p:txBody>
          <a:bodyPr anchor="ctr"/>
          <a:lstStyle>
            <a:lvl1pPr algn="l">
              <a:defRPr sz="4800" b="1"/>
            </a:lvl1pPr>
          </a:lstStyle>
          <a:p>
            <a:r>
              <a:rPr lang="en-US" dirty="0"/>
              <a:t>Title Goes Here</a:t>
            </a:r>
          </a:p>
        </p:txBody>
      </p:sp>
      <p:sp>
        <p:nvSpPr>
          <p:cNvPr id="3" name="Slide Number Placeholder 2"/>
          <p:cNvSpPr>
            <a:spLocks noGrp="1"/>
          </p:cNvSpPr>
          <p:nvPr>
            <p:ph type="sldNum" sz="quarter" idx="10"/>
          </p:nvPr>
        </p:nvSpPr>
        <p:spPr/>
        <p:txBody>
          <a:bodyPr/>
          <a:lstStyle/>
          <a:p>
            <a:fld id="{05FB1280-7F18-4137-BA37-84F117A27EBF}" type="slidenum">
              <a:rPr lang="en-US" sz="3200" smtClean="0"/>
              <a:pPr/>
              <a:t>‹#›</a:t>
            </a:fld>
            <a:endParaRPr lang="en-US" sz="3200" dirty="0"/>
          </a:p>
        </p:txBody>
      </p:sp>
      <p:sp>
        <p:nvSpPr>
          <p:cNvPr id="4" name="Text Placeholder 5"/>
          <p:cNvSpPr>
            <a:spLocks noGrp="1"/>
          </p:cNvSpPr>
          <p:nvPr>
            <p:ph type="body" sz="quarter" idx="12" hasCustomPrompt="1"/>
          </p:nvPr>
        </p:nvSpPr>
        <p:spPr>
          <a:xfrm>
            <a:off x="609600" y="1524002"/>
            <a:ext cx="10972800" cy="4341812"/>
          </a:xfrm>
          <a:prstGeom prst="rect">
            <a:avLst/>
          </a:prstGeom>
        </p:spPr>
        <p:txBody>
          <a:bodyPr/>
          <a:lstStyle>
            <a:lvl1pPr>
              <a:buClr>
                <a:srgbClr val="E36F1E"/>
              </a:buClr>
              <a:defRPr sz="3733" baseline="0">
                <a:solidFill>
                  <a:srgbClr val="0070C0"/>
                </a:solidFill>
              </a:defRPr>
            </a:lvl1pPr>
            <a:lvl2pPr>
              <a:buClr>
                <a:srgbClr val="E36F1E"/>
              </a:buClr>
              <a:defRPr sz="3200" baseline="0">
                <a:solidFill>
                  <a:srgbClr val="0070C0"/>
                </a:solidFill>
              </a:defRPr>
            </a:lvl2pPr>
            <a:lvl3pPr>
              <a:buClr>
                <a:srgbClr val="E36F1E"/>
              </a:buClr>
              <a:defRPr sz="2667" baseline="0">
                <a:solidFill>
                  <a:srgbClr val="0070C0"/>
                </a:solidFill>
              </a:defRPr>
            </a:lvl3pPr>
            <a:lvl4pPr>
              <a:buClr>
                <a:srgbClr val="E36F1E"/>
              </a:buClr>
              <a:defRPr sz="2400" baseline="0">
                <a:solidFill>
                  <a:srgbClr val="0070C0"/>
                </a:solidFill>
              </a:defRPr>
            </a:lvl4pPr>
            <a:lvl5pPr>
              <a:buClr>
                <a:srgbClr val="E36F1E"/>
              </a:buClr>
              <a:defRPr sz="2400" baseline="0">
                <a:solidFill>
                  <a:srgbClr val="0070C0"/>
                </a:solidFil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85929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0BF4D8-5A38-1F4E-9D5B-E650DC3DC13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067C128-B2DD-A644-BEF9-6E7841C089C4}"/>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4D05B3C-DF75-3445-A8A8-9F2867BFBB30}"/>
              </a:ext>
            </a:extLst>
          </p:cNvPr>
          <p:cNvSpPr>
            <a:spLocks noGrp="1"/>
          </p:cNvSpPr>
          <p:nvPr>
            <p:ph type="dt" sz="half" idx="10"/>
          </p:nvPr>
        </p:nvSpPr>
        <p:spPr/>
        <p:txBody>
          <a:bodyPr/>
          <a:lstStyle/>
          <a:p>
            <a:fld id="{ADABEC19-490A-124D-9F5F-C9F004E32895}" type="datetimeFigureOut">
              <a:rPr lang="en-US" smtClean="0"/>
              <a:t>1/13/23</a:t>
            </a:fld>
            <a:endParaRPr lang="en-US"/>
          </a:p>
        </p:txBody>
      </p:sp>
      <p:sp>
        <p:nvSpPr>
          <p:cNvPr id="5" name="Footer Placeholder 4">
            <a:extLst>
              <a:ext uri="{FF2B5EF4-FFF2-40B4-BE49-F238E27FC236}">
                <a16:creationId xmlns:a16="http://schemas.microsoft.com/office/drawing/2014/main" id="{BF1DC33F-93E0-EE44-895F-AB0635FCE66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E8FF2F2-9BE1-D041-9994-E957B7D1799E}"/>
              </a:ext>
            </a:extLst>
          </p:cNvPr>
          <p:cNvSpPr>
            <a:spLocks noGrp="1"/>
          </p:cNvSpPr>
          <p:nvPr>
            <p:ph type="sldNum" sz="quarter" idx="12"/>
          </p:nvPr>
        </p:nvSpPr>
        <p:spPr/>
        <p:txBody>
          <a:bodyPr/>
          <a:lstStyle/>
          <a:p>
            <a:fld id="{F7047DEC-131D-954C-BA81-000F2EB52475}" type="slidenum">
              <a:rPr lang="en-US" smtClean="0"/>
              <a:t>‹#›</a:t>
            </a:fld>
            <a:endParaRPr lang="en-US"/>
          </a:p>
        </p:txBody>
      </p:sp>
    </p:spTree>
    <p:extLst>
      <p:ext uri="{BB962C8B-B14F-4D97-AF65-F5344CB8AC3E}">
        <p14:creationId xmlns:p14="http://schemas.microsoft.com/office/powerpoint/2010/main" val="15540188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F60438-3CB0-B147-88E1-74263FA962E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ABD7C23-0A86-3A46-85DF-0BE3476358F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E66E2FB9-EF46-CA4B-AAAF-06252D0D5B8E}"/>
              </a:ext>
            </a:extLst>
          </p:cNvPr>
          <p:cNvSpPr>
            <a:spLocks noGrp="1"/>
          </p:cNvSpPr>
          <p:nvPr>
            <p:ph type="dt" sz="half" idx="10"/>
          </p:nvPr>
        </p:nvSpPr>
        <p:spPr/>
        <p:txBody>
          <a:bodyPr/>
          <a:lstStyle/>
          <a:p>
            <a:fld id="{ADABEC19-490A-124D-9F5F-C9F004E32895}" type="datetimeFigureOut">
              <a:rPr lang="en-US" smtClean="0"/>
              <a:t>1/13/23</a:t>
            </a:fld>
            <a:endParaRPr lang="en-US"/>
          </a:p>
        </p:txBody>
      </p:sp>
      <p:sp>
        <p:nvSpPr>
          <p:cNvPr id="5" name="Footer Placeholder 4">
            <a:extLst>
              <a:ext uri="{FF2B5EF4-FFF2-40B4-BE49-F238E27FC236}">
                <a16:creationId xmlns:a16="http://schemas.microsoft.com/office/drawing/2014/main" id="{65CB3205-1AD7-DB46-99E0-27CDFF2B2C3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5432DAE-3045-4C42-9E88-BEEBBC409230}"/>
              </a:ext>
            </a:extLst>
          </p:cNvPr>
          <p:cNvSpPr>
            <a:spLocks noGrp="1"/>
          </p:cNvSpPr>
          <p:nvPr>
            <p:ph type="sldNum" sz="quarter" idx="12"/>
          </p:nvPr>
        </p:nvSpPr>
        <p:spPr/>
        <p:txBody>
          <a:bodyPr/>
          <a:lstStyle/>
          <a:p>
            <a:fld id="{F7047DEC-131D-954C-BA81-000F2EB52475}" type="slidenum">
              <a:rPr lang="en-US" smtClean="0"/>
              <a:t>‹#›</a:t>
            </a:fld>
            <a:endParaRPr lang="en-US"/>
          </a:p>
        </p:txBody>
      </p:sp>
    </p:spTree>
    <p:extLst>
      <p:ext uri="{BB962C8B-B14F-4D97-AF65-F5344CB8AC3E}">
        <p14:creationId xmlns:p14="http://schemas.microsoft.com/office/powerpoint/2010/main" val="2275287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9E4358-054F-0945-96DC-DEEBA5A76D8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E1F8527-FC18-1F48-AEF6-0B0CFA5E0B49}"/>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D7080B9-C216-7042-8981-4C71FB05CD22}"/>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3679744-26F6-3043-A792-968E571F4F00}"/>
              </a:ext>
            </a:extLst>
          </p:cNvPr>
          <p:cNvSpPr>
            <a:spLocks noGrp="1"/>
          </p:cNvSpPr>
          <p:nvPr>
            <p:ph type="dt" sz="half" idx="10"/>
          </p:nvPr>
        </p:nvSpPr>
        <p:spPr/>
        <p:txBody>
          <a:bodyPr/>
          <a:lstStyle/>
          <a:p>
            <a:fld id="{ADABEC19-490A-124D-9F5F-C9F004E32895}" type="datetimeFigureOut">
              <a:rPr lang="en-US" smtClean="0"/>
              <a:t>1/13/23</a:t>
            </a:fld>
            <a:endParaRPr lang="en-US"/>
          </a:p>
        </p:txBody>
      </p:sp>
      <p:sp>
        <p:nvSpPr>
          <p:cNvPr id="6" name="Footer Placeholder 5">
            <a:extLst>
              <a:ext uri="{FF2B5EF4-FFF2-40B4-BE49-F238E27FC236}">
                <a16:creationId xmlns:a16="http://schemas.microsoft.com/office/drawing/2014/main" id="{31E919CC-7506-6946-B04C-63C44D16308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0BA6D4A-2014-9E41-B9DA-1EB5F3BA53E3}"/>
              </a:ext>
            </a:extLst>
          </p:cNvPr>
          <p:cNvSpPr>
            <a:spLocks noGrp="1"/>
          </p:cNvSpPr>
          <p:nvPr>
            <p:ph type="sldNum" sz="quarter" idx="12"/>
          </p:nvPr>
        </p:nvSpPr>
        <p:spPr/>
        <p:txBody>
          <a:bodyPr/>
          <a:lstStyle/>
          <a:p>
            <a:fld id="{F7047DEC-131D-954C-BA81-000F2EB52475}" type="slidenum">
              <a:rPr lang="en-US" smtClean="0"/>
              <a:t>‹#›</a:t>
            </a:fld>
            <a:endParaRPr lang="en-US"/>
          </a:p>
        </p:txBody>
      </p:sp>
    </p:spTree>
    <p:extLst>
      <p:ext uri="{BB962C8B-B14F-4D97-AF65-F5344CB8AC3E}">
        <p14:creationId xmlns:p14="http://schemas.microsoft.com/office/powerpoint/2010/main" val="18985017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A754D6-5E78-3D4D-9E3F-3875187EBB3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BD46638-58C5-3843-98CC-B7A233C6671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57CA8E66-621A-914A-BA49-8402B060E089}"/>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4502738-88EB-934F-A73C-9C729B336F5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BE04FEF1-069F-6C47-82ED-380066AF8388}"/>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35A1480-1A08-D244-9698-7E6BD926BA15}"/>
              </a:ext>
            </a:extLst>
          </p:cNvPr>
          <p:cNvSpPr>
            <a:spLocks noGrp="1"/>
          </p:cNvSpPr>
          <p:nvPr>
            <p:ph type="dt" sz="half" idx="10"/>
          </p:nvPr>
        </p:nvSpPr>
        <p:spPr/>
        <p:txBody>
          <a:bodyPr/>
          <a:lstStyle/>
          <a:p>
            <a:fld id="{ADABEC19-490A-124D-9F5F-C9F004E32895}" type="datetimeFigureOut">
              <a:rPr lang="en-US" smtClean="0"/>
              <a:t>1/13/23</a:t>
            </a:fld>
            <a:endParaRPr lang="en-US"/>
          </a:p>
        </p:txBody>
      </p:sp>
      <p:sp>
        <p:nvSpPr>
          <p:cNvPr id="8" name="Footer Placeholder 7">
            <a:extLst>
              <a:ext uri="{FF2B5EF4-FFF2-40B4-BE49-F238E27FC236}">
                <a16:creationId xmlns:a16="http://schemas.microsoft.com/office/drawing/2014/main" id="{851AD665-D609-2C4C-8284-9362F3586A9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F36921C-C61E-2F4F-9C3C-C85F17667144}"/>
              </a:ext>
            </a:extLst>
          </p:cNvPr>
          <p:cNvSpPr>
            <a:spLocks noGrp="1"/>
          </p:cNvSpPr>
          <p:nvPr>
            <p:ph type="sldNum" sz="quarter" idx="12"/>
          </p:nvPr>
        </p:nvSpPr>
        <p:spPr/>
        <p:txBody>
          <a:bodyPr/>
          <a:lstStyle/>
          <a:p>
            <a:fld id="{F7047DEC-131D-954C-BA81-000F2EB52475}" type="slidenum">
              <a:rPr lang="en-US" smtClean="0"/>
              <a:t>‹#›</a:t>
            </a:fld>
            <a:endParaRPr lang="en-US"/>
          </a:p>
        </p:txBody>
      </p:sp>
    </p:spTree>
    <p:extLst>
      <p:ext uri="{BB962C8B-B14F-4D97-AF65-F5344CB8AC3E}">
        <p14:creationId xmlns:p14="http://schemas.microsoft.com/office/powerpoint/2010/main" val="7754672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225B80-E44F-7343-946A-48AE5E29BC6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E8D7221-D5CE-2D41-B38D-A612CE1D40A7}"/>
              </a:ext>
            </a:extLst>
          </p:cNvPr>
          <p:cNvSpPr>
            <a:spLocks noGrp="1"/>
          </p:cNvSpPr>
          <p:nvPr>
            <p:ph type="dt" sz="half" idx="10"/>
          </p:nvPr>
        </p:nvSpPr>
        <p:spPr/>
        <p:txBody>
          <a:bodyPr/>
          <a:lstStyle/>
          <a:p>
            <a:fld id="{ADABEC19-490A-124D-9F5F-C9F004E32895}" type="datetimeFigureOut">
              <a:rPr lang="en-US" smtClean="0"/>
              <a:t>1/13/23</a:t>
            </a:fld>
            <a:endParaRPr lang="en-US"/>
          </a:p>
        </p:txBody>
      </p:sp>
      <p:sp>
        <p:nvSpPr>
          <p:cNvPr id="4" name="Footer Placeholder 3">
            <a:extLst>
              <a:ext uri="{FF2B5EF4-FFF2-40B4-BE49-F238E27FC236}">
                <a16:creationId xmlns:a16="http://schemas.microsoft.com/office/drawing/2014/main" id="{10603E7E-F7FE-A54D-8885-DCEC846B9DE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9F77B1A-0730-824E-9394-13440FA42A7C}"/>
              </a:ext>
            </a:extLst>
          </p:cNvPr>
          <p:cNvSpPr>
            <a:spLocks noGrp="1"/>
          </p:cNvSpPr>
          <p:nvPr>
            <p:ph type="sldNum" sz="quarter" idx="12"/>
          </p:nvPr>
        </p:nvSpPr>
        <p:spPr/>
        <p:txBody>
          <a:bodyPr/>
          <a:lstStyle/>
          <a:p>
            <a:fld id="{F7047DEC-131D-954C-BA81-000F2EB52475}" type="slidenum">
              <a:rPr lang="en-US" smtClean="0"/>
              <a:t>‹#›</a:t>
            </a:fld>
            <a:endParaRPr lang="en-US"/>
          </a:p>
        </p:txBody>
      </p:sp>
    </p:spTree>
    <p:extLst>
      <p:ext uri="{BB962C8B-B14F-4D97-AF65-F5344CB8AC3E}">
        <p14:creationId xmlns:p14="http://schemas.microsoft.com/office/powerpoint/2010/main" val="6661869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6AE072A-2873-DD4E-BA5D-CC91FDA64334}"/>
              </a:ext>
            </a:extLst>
          </p:cNvPr>
          <p:cNvSpPr>
            <a:spLocks noGrp="1"/>
          </p:cNvSpPr>
          <p:nvPr>
            <p:ph type="dt" sz="half" idx="10"/>
          </p:nvPr>
        </p:nvSpPr>
        <p:spPr/>
        <p:txBody>
          <a:bodyPr/>
          <a:lstStyle/>
          <a:p>
            <a:fld id="{ADABEC19-490A-124D-9F5F-C9F004E32895}" type="datetimeFigureOut">
              <a:rPr lang="en-US" smtClean="0"/>
              <a:t>1/13/23</a:t>
            </a:fld>
            <a:endParaRPr lang="en-US"/>
          </a:p>
        </p:txBody>
      </p:sp>
      <p:sp>
        <p:nvSpPr>
          <p:cNvPr id="3" name="Footer Placeholder 2">
            <a:extLst>
              <a:ext uri="{FF2B5EF4-FFF2-40B4-BE49-F238E27FC236}">
                <a16:creationId xmlns:a16="http://schemas.microsoft.com/office/drawing/2014/main" id="{C84CD6DE-D793-7D4D-9834-9942C8A3243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1076BEA-4C7D-054D-9615-6BA410DEE05E}"/>
              </a:ext>
            </a:extLst>
          </p:cNvPr>
          <p:cNvSpPr>
            <a:spLocks noGrp="1"/>
          </p:cNvSpPr>
          <p:nvPr>
            <p:ph type="sldNum" sz="quarter" idx="12"/>
          </p:nvPr>
        </p:nvSpPr>
        <p:spPr/>
        <p:txBody>
          <a:bodyPr/>
          <a:lstStyle/>
          <a:p>
            <a:fld id="{F7047DEC-131D-954C-BA81-000F2EB52475}" type="slidenum">
              <a:rPr lang="en-US" smtClean="0"/>
              <a:t>‹#›</a:t>
            </a:fld>
            <a:endParaRPr lang="en-US"/>
          </a:p>
        </p:txBody>
      </p:sp>
    </p:spTree>
    <p:extLst>
      <p:ext uri="{BB962C8B-B14F-4D97-AF65-F5344CB8AC3E}">
        <p14:creationId xmlns:p14="http://schemas.microsoft.com/office/powerpoint/2010/main" val="2609455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641784-2114-E143-AE99-33A20FB77D3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00AE967-E916-9B4D-8FD9-15817CCEA4E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CFC408B-030A-A04D-9D03-78297950DE4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86865781-09DA-6147-A1D2-8604523CDA32}"/>
              </a:ext>
            </a:extLst>
          </p:cNvPr>
          <p:cNvSpPr>
            <a:spLocks noGrp="1"/>
          </p:cNvSpPr>
          <p:nvPr>
            <p:ph type="dt" sz="half" idx="10"/>
          </p:nvPr>
        </p:nvSpPr>
        <p:spPr/>
        <p:txBody>
          <a:bodyPr/>
          <a:lstStyle/>
          <a:p>
            <a:fld id="{ADABEC19-490A-124D-9F5F-C9F004E32895}" type="datetimeFigureOut">
              <a:rPr lang="en-US" smtClean="0"/>
              <a:t>1/13/23</a:t>
            </a:fld>
            <a:endParaRPr lang="en-US"/>
          </a:p>
        </p:txBody>
      </p:sp>
      <p:sp>
        <p:nvSpPr>
          <p:cNvPr id="6" name="Footer Placeholder 5">
            <a:extLst>
              <a:ext uri="{FF2B5EF4-FFF2-40B4-BE49-F238E27FC236}">
                <a16:creationId xmlns:a16="http://schemas.microsoft.com/office/drawing/2014/main" id="{C2579CE2-5982-9542-904D-20C71D63C1F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568D54B-1E3F-B24E-9089-50DE0C821350}"/>
              </a:ext>
            </a:extLst>
          </p:cNvPr>
          <p:cNvSpPr>
            <a:spLocks noGrp="1"/>
          </p:cNvSpPr>
          <p:nvPr>
            <p:ph type="sldNum" sz="quarter" idx="12"/>
          </p:nvPr>
        </p:nvSpPr>
        <p:spPr/>
        <p:txBody>
          <a:bodyPr/>
          <a:lstStyle/>
          <a:p>
            <a:fld id="{F7047DEC-131D-954C-BA81-000F2EB52475}" type="slidenum">
              <a:rPr lang="en-US" smtClean="0"/>
              <a:t>‹#›</a:t>
            </a:fld>
            <a:endParaRPr lang="en-US"/>
          </a:p>
        </p:txBody>
      </p:sp>
    </p:spTree>
    <p:extLst>
      <p:ext uri="{BB962C8B-B14F-4D97-AF65-F5344CB8AC3E}">
        <p14:creationId xmlns:p14="http://schemas.microsoft.com/office/powerpoint/2010/main" val="15407490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CD50CC-9A44-2E40-A2DC-0914024FE6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E4B8822-2592-1049-BCCC-D574E172D5E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F11C5FB1-B1B4-034C-9633-C73354E4139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5B84DD3-42E2-4941-9403-9F4AD966776A}"/>
              </a:ext>
            </a:extLst>
          </p:cNvPr>
          <p:cNvSpPr>
            <a:spLocks noGrp="1"/>
          </p:cNvSpPr>
          <p:nvPr>
            <p:ph type="dt" sz="half" idx="10"/>
          </p:nvPr>
        </p:nvSpPr>
        <p:spPr/>
        <p:txBody>
          <a:bodyPr/>
          <a:lstStyle/>
          <a:p>
            <a:fld id="{ADABEC19-490A-124D-9F5F-C9F004E32895}" type="datetimeFigureOut">
              <a:rPr lang="en-US" smtClean="0"/>
              <a:t>1/13/23</a:t>
            </a:fld>
            <a:endParaRPr lang="en-US"/>
          </a:p>
        </p:txBody>
      </p:sp>
      <p:sp>
        <p:nvSpPr>
          <p:cNvPr id="6" name="Footer Placeholder 5">
            <a:extLst>
              <a:ext uri="{FF2B5EF4-FFF2-40B4-BE49-F238E27FC236}">
                <a16:creationId xmlns:a16="http://schemas.microsoft.com/office/drawing/2014/main" id="{28BF0204-CCF5-AB48-B9AF-7AE6E8A88D5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7C08A54-5F1D-1641-97E0-BD0A9E01F2C1}"/>
              </a:ext>
            </a:extLst>
          </p:cNvPr>
          <p:cNvSpPr>
            <a:spLocks noGrp="1"/>
          </p:cNvSpPr>
          <p:nvPr>
            <p:ph type="sldNum" sz="quarter" idx="12"/>
          </p:nvPr>
        </p:nvSpPr>
        <p:spPr/>
        <p:txBody>
          <a:bodyPr/>
          <a:lstStyle/>
          <a:p>
            <a:fld id="{F7047DEC-131D-954C-BA81-000F2EB52475}" type="slidenum">
              <a:rPr lang="en-US" smtClean="0"/>
              <a:t>‹#›</a:t>
            </a:fld>
            <a:endParaRPr lang="en-US"/>
          </a:p>
        </p:txBody>
      </p:sp>
    </p:spTree>
    <p:extLst>
      <p:ext uri="{BB962C8B-B14F-4D97-AF65-F5344CB8AC3E}">
        <p14:creationId xmlns:p14="http://schemas.microsoft.com/office/powerpoint/2010/main" val="24301351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9281CC9-0937-8A47-A26E-06592766CEA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84B0A18-E196-BC4D-ACC6-4EEF5772D3A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EF7DC675-7278-374B-BF96-F7CDC9530EA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DABEC19-490A-124D-9F5F-C9F004E32895}" type="datetimeFigureOut">
              <a:rPr lang="en-US" smtClean="0"/>
              <a:t>1/13/23</a:t>
            </a:fld>
            <a:endParaRPr lang="en-US"/>
          </a:p>
        </p:txBody>
      </p:sp>
      <p:sp>
        <p:nvSpPr>
          <p:cNvPr id="5" name="Footer Placeholder 4">
            <a:extLst>
              <a:ext uri="{FF2B5EF4-FFF2-40B4-BE49-F238E27FC236}">
                <a16:creationId xmlns:a16="http://schemas.microsoft.com/office/drawing/2014/main" id="{B60E3762-658A-7145-B053-0C3A76A9276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8EDC3E5-541C-F847-9E58-38F7EB72F70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7047DEC-131D-954C-BA81-000F2EB52475}" type="slidenum">
              <a:rPr lang="en-US" smtClean="0"/>
              <a:t>‹#›</a:t>
            </a:fld>
            <a:endParaRPr lang="en-US"/>
          </a:p>
        </p:txBody>
      </p:sp>
    </p:spTree>
    <p:extLst>
      <p:ext uri="{BB962C8B-B14F-4D97-AF65-F5344CB8AC3E}">
        <p14:creationId xmlns:p14="http://schemas.microsoft.com/office/powerpoint/2010/main" val="335503545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l" defTabSz="914400" rtl="0" eaLnBrk="1" latinLnBrk="0" hangingPunct="1">
        <a:lnSpc>
          <a:spcPct val="90000"/>
        </a:lnSpc>
        <a:spcBef>
          <a:spcPct val="0"/>
        </a:spcBef>
        <a:buNone/>
        <a:defRPr sz="4400" kern="1200" baseline="0">
          <a:solidFill>
            <a:srgbClr val="0070C0"/>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baseline="0">
          <a:solidFill>
            <a:srgbClr val="0070C0"/>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baseline="0">
          <a:solidFill>
            <a:srgbClr val="0070C0"/>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baseline="0">
          <a:solidFill>
            <a:srgbClr val="0070C0"/>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baseline="0">
          <a:solidFill>
            <a:srgbClr val="0070C0"/>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baseline="0">
          <a:solidFill>
            <a:srgbClr val="0070C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2.xml"/><Relationship Id="rId4" Type="http://schemas.openxmlformats.org/officeDocument/2006/relationships/image" Target="../media/image4.jpeg"/></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C14032-3D04-1744-BAB6-1875D29E5438}"/>
              </a:ext>
            </a:extLst>
          </p:cNvPr>
          <p:cNvSpPr>
            <a:spLocks noGrp="1"/>
          </p:cNvSpPr>
          <p:nvPr>
            <p:ph type="ctrTitle"/>
          </p:nvPr>
        </p:nvSpPr>
        <p:spPr/>
        <p:txBody>
          <a:bodyPr>
            <a:normAutofit fontScale="90000"/>
          </a:bodyPr>
          <a:lstStyle/>
          <a:p>
            <a:r>
              <a:rPr lang="en-US" dirty="0"/>
              <a:t>Deep Learned Models from Medical Images: Successes and Big Challenges</a:t>
            </a:r>
          </a:p>
        </p:txBody>
      </p:sp>
      <p:sp>
        <p:nvSpPr>
          <p:cNvPr id="3" name="Subtitle 2">
            <a:extLst>
              <a:ext uri="{FF2B5EF4-FFF2-40B4-BE49-F238E27FC236}">
                <a16:creationId xmlns:a16="http://schemas.microsoft.com/office/drawing/2014/main" id="{91FC64BE-769B-CF41-B15D-073C3894F16F}"/>
              </a:ext>
            </a:extLst>
          </p:cNvPr>
          <p:cNvSpPr>
            <a:spLocks noGrp="1"/>
          </p:cNvSpPr>
          <p:nvPr>
            <p:ph type="subTitle" idx="1"/>
          </p:nvPr>
        </p:nvSpPr>
        <p:spPr>
          <a:xfrm>
            <a:off x="1524000" y="3602037"/>
            <a:ext cx="9144000" cy="2602819"/>
          </a:xfrm>
        </p:spPr>
        <p:txBody>
          <a:bodyPr>
            <a:normAutofit/>
          </a:bodyPr>
          <a:lstStyle/>
          <a:p>
            <a:pPr>
              <a:lnSpc>
                <a:spcPct val="110000"/>
              </a:lnSpc>
              <a:spcBef>
                <a:spcPts val="0"/>
              </a:spcBef>
            </a:pPr>
            <a:r>
              <a:rPr lang="en-US" dirty="0"/>
              <a:t>Lawrence O. Hall</a:t>
            </a:r>
          </a:p>
        </p:txBody>
      </p:sp>
    </p:spTree>
    <p:extLst>
      <p:ext uri="{BB962C8B-B14F-4D97-AF65-F5344CB8AC3E}">
        <p14:creationId xmlns:p14="http://schemas.microsoft.com/office/powerpoint/2010/main" val="15363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7C52-4673-6447-A310-1E17EC050AC4}"/>
              </a:ext>
            </a:extLst>
          </p:cNvPr>
          <p:cNvSpPr>
            <a:spLocks noGrp="1"/>
          </p:cNvSpPr>
          <p:nvPr>
            <p:ph type="title"/>
          </p:nvPr>
        </p:nvSpPr>
        <p:spPr/>
        <p:txBody>
          <a:bodyPr/>
          <a:lstStyle/>
          <a:p>
            <a:r>
              <a:rPr lang="en-US" dirty="0"/>
              <a:t>Case study </a:t>
            </a:r>
            <a:r>
              <a:rPr lang="en-US" dirty="0" err="1"/>
              <a:t>Corti</a:t>
            </a:r>
            <a:endParaRPr lang="en-US" dirty="0"/>
          </a:p>
        </p:txBody>
      </p:sp>
      <p:sp>
        <p:nvSpPr>
          <p:cNvPr id="3" name="Slide Number Placeholder 2">
            <a:extLst>
              <a:ext uri="{FF2B5EF4-FFF2-40B4-BE49-F238E27FC236}">
                <a16:creationId xmlns:a16="http://schemas.microsoft.com/office/drawing/2014/main" id="{487F9617-297A-A241-82EA-AB99CE3E41D0}"/>
              </a:ext>
            </a:extLst>
          </p:cNvPr>
          <p:cNvSpPr>
            <a:spLocks noGrp="1"/>
          </p:cNvSpPr>
          <p:nvPr>
            <p:ph type="sldNum" sz="quarter" idx="10"/>
          </p:nvPr>
        </p:nvSpPr>
        <p:spPr/>
        <p:txBody>
          <a:bodyPr/>
          <a:lstStyle/>
          <a:p>
            <a:fld id="{05FB1280-7F18-4137-BA37-84F117A27EBF}" type="slidenum">
              <a:rPr lang="en-US" sz="3200"/>
              <a:pPr/>
              <a:t>10</a:t>
            </a:fld>
            <a:endParaRPr lang="en-US" sz="3200" dirty="0"/>
          </a:p>
        </p:txBody>
      </p:sp>
      <p:sp>
        <p:nvSpPr>
          <p:cNvPr id="4" name="Text Placeholder 3">
            <a:extLst>
              <a:ext uri="{FF2B5EF4-FFF2-40B4-BE49-F238E27FC236}">
                <a16:creationId xmlns:a16="http://schemas.microsoft.com/office/drawing/2014/main" id="{AF14790F-FEA9-244D-8E08-0DD050B17E8D}"/>
              </a:ext>
            </a:extLst>
          </p:cNvPr>
          <p:cNvSpPr>
            <a:spLocks noGrp="1"/>
          </p:cNvSpPr>
          <p:nvPr>
            <p:ph type="body" sz="quarter" idx="12"/>
          </p:nvPr>
        </p:nvSpPr>
        <p:spPr>
          <a:xfrm>
            <a:off x="609600" y="1372238"/>
            <a:ext cx="10972800" cy="4341812"/>
          </a:xfrm>
        </p:spPr>
        <p:txBody>
          <a:bodyPr/>
          <a:lstStyle/>
          <a:p>
            <a:r>
              <a:rPr lang="en-US" b="1" dirty="0"/>
              <a:t>So, how good is it?</a:t>
            </a:r>
          </a:p>
          <a:p>
            <a:pPr lvl="1"/>
            <a:r>
              <a:rPr lang="en-US" b="1" dirty="0" err="1"/>
              <a:t>Corti</a:t>
            </a:r>
            <a:r>
              <a:rPr lang="en-US" b="1" dirty="0"/>
              <a:t> was right 93% of the time vs. 73% for people</a:t>
            </a:r>
          </a:p>
          <a:p>
            <a:pPr lvl="1"/>
            <a:r>
              <a:rPr lang="en-US" b="1" dirty="0" err="1"/>
              <a:t>Corti</a:t>
            </a:r>
            <a:r>
              <a:rPr lang="en-US" b="1" dirty="0"/>
              <a:t> came to the answer 30 seconds before people did on average</a:t>
            </a:r>
          </a:p>
          <a:p>
            <a:r>
              <a:rPr lang="en-US" b="1" dirty="0"/>
              <a:t>If </a:t>
            </a:r>
            <a:r>
              <a:rPr lang="en-US" b="1" dirty="0" err="1"/>
              <a:t>Corti</a:t>
            </a:r>
            <a:r>
              <a:rPr lang="en-US" b="1" dirty="0"/>
              <a:t> detects Cardiac arrest it notifies the dispatcher who tells the people on site to do CPR while calling for an ambulance</a:t>
            </a:r>
          </a:p>
          <a:p>
            <a:pPr lvl="1"/>
            <a:r>
              <a:rPr lang="en-US" b="1" dirty="0"/>
              <a:t>it can also check addresses in the background</a:t>
            </a:r>
          </a:p>
          <a:p>
            <a:pPr lvl="1"/>
            <a:endParaRPr lang="en-US" dirty="0"/>
          </a:p>
        </p:txBody>
      </p:sp>
    </p:spTree>
    <p:extLst>
      <p:ext uri="{BB962C8B-B14F-4D97-AF65-F5344CB8AC3E}">
        <p14:creationId xmlns:p14="http://schemas.microsoft.com/office/powerpoint/2010/main" val="42093260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Shape 90"/>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4400"/>
              <a:buFont typeface="Calibri"/>
              <a:buNone/>
            </a:pPr>
            <a:r>
              <a:rPr lang="en-US" dirty="0">
                <a:latin typeface="Calibri"/>
                <a:ea typeface="Calibri"/>
                <a:cs typeface="Calibri"/>
                <a:sym typeface="Calibri"/>
              </a:rPr>
              <a:t>Predict Lung Cancer in the Future</a:t>
            </a:r>
            <a:endParaRPr sz="4400" b="0" i="0" u="none" strike="noStrike" cap="none" dirty="0">
              <a:latin typeface="Calibri"/>
              <a:ea typeface="Calibri"/>
              <a:cs typeface="Calibri"/>
              <a:sym typeface="Calibri"/>
            </a:endParaRPr>
          </a:p>
        </p:txBody>
      </p:sp>
      <p:sp>
        <p:nvSpPr>
          <p:cNvPr id="91" name="Shape 91"/>
          <p:cNvSpPr txBox="1">
            <a:spLocks noGrp="1"/>
          </p:cNvSpPr>
          <p:nvPr>
            <p:ph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p>
            <a:pPr marL="228600" marR="0" lvl="0" indent="-228600" algn="l" rtl="0">
              <a:lnSpc>
                <a:spcPct val="90000"/>
              </a:lnSpc>
              <a:spcBef>
                <a:spcPts val="0"/>
              </a:spcBef>
              <a:spcAft>
                <a:spcPts val="0"/>
              </a:spcAft>
              <a:buClr>
                <a:schemeClr val="dk1"/>
              </a:buClr>
              <a:buSzPts val="2800"/>
              <a:buFont typeface="Arial"/>
              <a:buChar char="•"/>
            </a:pPr>
            <a:r>
              <a:rPr lang="en-US" sz="3600" b="1" i="0" u="none" strike="noStrike" cap="none" dirty="0">
                <a:latin typeface="Calibri"/>
                <a:ea typeface="Calibri"/>
                <a:cs typeface="Calibri"/>
                <a:sym typeface="Calibri"/>
              </a:rPr>
              <a:t>Prediction of Lung Nodule Malignancy from a screening CT image by an Ensemble of models </a:t>
            </a:r>
            <a:endParaRPr sz="3600" b="1" dirty="0"/>
          </a:p>
          <a:p>
            <a:pPr marL="228600" marR="0" lvl="0" indent="-50800" algn="l" rtl="0">
              <a:lnSpc>
                <a:spcPct val="90000"/>
              </a:lnSpc>
              <a:spcBef>
                <a:spcPts val="1000"/>
              </a:spcBef>
              <a:spcAft>
                <a:spcPts val="0"/>
              </a:spcAft>
              <a:buClr>
                <a:schemeClr val="dk1"/>
              </a:buClr>
              <a:buSzPts val="2800"/>
              <a:buFont typeface="Arial"/>
              <a:buNone/>
            </a:pPr>
            <a:endParaRPr sz="3600" b="1" i="0" u="none" strike="noStrike" cap="none" dirty="0">
              <a:latin typeface="Calibri"/>
              <a:ea typeface="Calibri"/>
              <a:cs typeface="Calibri"/>
              <a:sym typeface="Calibri"/>
            </a:endParaRPr>
          </a:p>
          <a:p>
            <a:pPr marL="228600" marR="0" lvl="0" indent="-50800" algn="l" rtl="0">
              <a:lnSpc>
                <a:spcPct val="90000"/>
              </a:lnSpc>
              <a:spcBef>
                <a:spcPts val="1000"/>
              </a:spcBef>
              <a:spcAft>
                <a:spcPts val="0"/>
              </a:spcAft>
              <a:buClr>
                <a:schemeClr val="dk1"/>
              </a:buClr>
              <a:buSzPts val="2800"/>
              <a:buFont typeface="Arial"/>
              <a:buNone/>
            </a:pPr>
            <a:endParaRPr sz="3600" b="1" i="0" u="none" strike="noStrike" cap="none" dirty="0">
              <a:latin typeface="Calibri"/>
              <a:ea typeface="Calibri"/>
              <a:cs typeface="Calibri"/>
              <a:sym typeface="Calibri"/>
            </a:endParaRPr>
          </a:p>
          <a:p>
            <a:pPr marL="228600" marR="0" lvl="0" indent="-228600" algn="l" rtl="0">
              <a:lnSpc>
                <a:spcPct val="90000"/>
              </a:lnSpc>
              <a:spcBef>
                <a:spcPts val="1000"/>
              </a:spcBef>
              <a:spcAft>
                <a:spcPts val="0"/>
              </a:spcAft>
              <a:buClr>
                <a:schemeClr val="dk1"/>
              </a:buClr>
              <a:buSzPts val="2800"/>
              <a:buFont typeface="Arial"/>
              <a:buChar char="•"/>
            </a:pPr>
            <a:r>
              <a:rPr lang="en-US" sz="3600" b="1" i="0" u="none" strike="noStrike" cap="none" dirty="0">
                <a:latin typeface="Calibri"/>
                <a:ea typeface="Calibri"/>
                <a:cs typeface="Calibri"/>
                <a:sym typeface="Calibri"/>
              </a:rPr>
              <a:t>Traditional feature extraction (Radiomics) model, Transfer Learning model and three convolutional (CNN)  models for the ensemble </a:t>
            </a:r>
            <a:endParaRPr sz="3600" b="1" i="0" u="none" strike="noStrike" cap="none" dirty="0">
              <a:latin typeface="Calibri"/>
              <a:ea typeface="Calibri"/>
              <a:cs typeface="Calibri"/>
              <a:sym typeface="Calibri"/>
            </a:endParaRPr>
          </a:p>
        </p:txBody>
      </p:sp>
    </p:spTree>
    <p:extLst>
      <p:ext uri="{BB962C8B-B14F-4D97-AF65-F5344CB8AC3E}">
        <p14:creationId xmlns:p14="http://schemas.microsoft.com/office/powerpoint/2010/main" val="4698359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Shape 96"/>
          <p:cNvSpPr txBox="1">
            <a:spLocks noGrp="1"/>
          </p:cNvSpPr>
          <p:nvPr>
            <p:ph type="title"/>
          </p:nvPr>
        </p:nvSpPr>
        <p:spPr>
          <a:xfrm>
            <a:off x="838200" y="377317"/>
            <a:ext cx="10515600" cy="1325563"/>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4400"/>
              <a:buFont typeface="Calibri"/>
              <a:buNone/>
            </a:pPr>
            <a:r>
              <a:rPr lang="en-US" sz="4400" b="0" i="0" u="none" strike="noStrike" cap="none" dirty="0">
                <a:solidFill>
                  <a:schemeClr val="accent1"/>
                </a:solidFill>
                <a:latin typeface="Calibri"/>
                <a:ea typeface="Calibri"/>
                <a:cs typeface="Calibri"/>
                <a:sym typeface="Calibri"/>
              </a:rPr>
              <a:t>Dataset – Lung Cancer Screening Images from National Lung </a:t>
            </a:r>
            <a:r>
              <a:rPr lang="en-US" dirty="0"/>
              <a:t>C</a:t>
            </a:r>
            <a:r>
              <a:rPr lang="en-US" sz="4400" b="0" i="0" u="none" strike="noStrike" cap="none" dirty="0">
                <a:solidFill>
                  <a:schemeClr val="accent1"/>
                </a:solidFill>
                <a:latin typeface="Calibri"/>
                <a:ea typeface="Calibri"/>
                <a:cs typeface="Calibri"/>
                <a:sym typeface="Calibri"/>
              </a:rPr>
              <a:t>ancer Screening Trial</a:t>
            </a:r>
            <a:endParaRPr sz="4400" b="0" i="0" u="none" strike="noStrike" cap="none" dirty="0">
              <a:solidFill>
                <a:schemeClr val="accent1"/>
              </a:solidFill>
              <a:latin typeface="Calibri"/>
              <a:ea typeface="Calibri"/>
              <a:cs typeface="Calibri"/>
              <a:sym typeface="Calibri"/>
            </a:endParaRPr>
          </a:p>
        </p:txBody>
      </p:sp>
      <p:sp>
        <p:nvSpPr>
          <p:cNvPr id="97" name="Shape 97"/>
          <p:cNvSpPr txBox="1">
            <a:spLocks noGrp="1"/>
          </p:cNvSpPr>
          <p:nvPr>
            <p:ph idx="1"/>
          </p:nvPr>
        </p:nvSpPr>
        <p:spPr>
          <a:prstGeom prst="rect">
            <a:avLst/>
          </a:prstGeom>
          <a:noFill/>
          <a:ln>
            <a:noFill/>
          </a:ln>
        </p:spPr>
        <p:txBody>
          <a:bodyPr spcFirstLastPara="1" wrap="square" lIns="91425" tIns="45700" rIns="91425" bIns="45700" anchor="t" anchorCtr="0">
            <a:noAutofit/>
          </a:bodyPr>
          <a:lstStyle/>
          <a:p>
            <a:pPr marL="228600" marR="0" lvl="0" indent="-228600" algn="l" rtl="0">
              <a:lnSpc>
                <a:spcPct val="90000"/>
              </a:lnSpc>
              <a:spcBef>
                <a:spcPts val="0"/>
              </a:spcBef>
              <a:spcAft>
                <a:spcPts val="0"/>
              </a:spcAft>
              <a:buClr>
                <a:schemeClr val="dk1"/>
              </a:buClr>
              <a:buSzPts val="2800"/>
              <a:buFont typeface="Arial"/>
              <a:buChar char="•"/>
            </a:pPr>
            <a:r>
              <a:rPr lang="en-US" sz="2800" b="1" i="0" u="none" strike="noStrike" cap="none" dirty="0">
                <a:solidFill>
                  <a:schemeClr val="accent1"/>
                </a:solidFill>
                <a:latin typeface="Calibri"/>
                <a:ea typeface="Calibri"/>
                <a:cs typeface="Calibri"/>
                <a:sym typeface="Calibri"/>
              </a:rPr>
              <a:t>NLST Cohort 1 (T0): Training (85 malignant and 176 nodule positive)</a:t>
            </a:r>
            <a:endParaRPr b="1" dirty="0">
              <a:solidFill>
                <a:schemeClr val="accent1"/>
              </a:solidFill>
            </a:endParaRPr>
          </a:p>
          <a:p>
            <a:pPr marL="228600" marR="0" lvl="0" indent="-228600" algn="l" rtl="0">
              <a:lnSpc>
                <a:spcPct val="90000"/>
              </a:lnSpc>
              <a:spcBef>
                <a:spcPts val="1000"/>
              </a:spcBef>
              <a:spcAft>
                <a:spcPts val="0"/>
              </a:spcAft>
              <a:buClr>
                <a:schemeClr val="dk1"/>
              </a:buClr>
              <a:buSzPts val="2800"/>
              <a:buFont typeface="Arial"/>
              <a:buChar char="•"/>
            </a:pPr>
            <a:r>
              <a:rPr lang="en-US" sz="2800" b="1" i="0" u="none" strike="noStrike" cap="none" dirty="0">
                <a:solidFill>
                  <a:schemeClr val="accent1"/>
                </a:solidFill>
                <a:latin typeface="Calibri"/>
                <a:ea typeface="Calibri"/>
                <a:cs typeface="Calibri"/>
                <a:sym typeface="Calibri"/>
              </a:rPr>
              <a:t>NLST Cohort 2 (T0): Test (85 malignant and 152 nodule positive)</a:t>
            </a:r>
          </a:p>
          <a:p>
            <a:pPr marL="228600" marR="0" lvl="0" indent="-228600" algn="l" rtl="0">
              <a:lnSpc>
                <a:spcPct val="90000"/>
              </a:lnSpc>
              <a:spcBef>
                <a:spcPts val="1000"/>
              </a:spcBef>
              <a:spcAft>
                <a:spcPts val="0"/>
              </a:spcAft>
              <a:buClr>
                <a:schemeClr val="dk1"/>
              </a:buClr>
              <a:buSzPts val="2800"/>
              <a:buFont typeface="Arial"/>
              <a:buChar char="•"/>
            </a:pPr>
            <a:r>
              <a:rPr lang="en-US" b="1" dirty="0">
                <a:solidFill>
                  <a:schemeClr val="accent1"/>
                </a:solidFill>
                <a:latin typeface="Calibri"/>
                <a:cs typeface="Calibri"/>
                <a:sym typeface="Calibri"/>
              </a:rPr>
              <a:t>Small data, but images acquired with standard protocol.</a:t>
            </a:r>
            <a:endParaRPr b="1" dirty="0">
              <a:solidFill>
                <a:schemeClr val="accent1"/>
              </a:solidFill>
            </a:endParaRPr>
          </a:p>
          <a:p>
            <a:pPr marL="228600" marR="0" lvl="0" indent="-50800" algn="l" rtl="0">
              <a:lnSpc>
                <a:spcPct val="90000"/>
              </a:lnSpc>
              <a:spcBef>
                <a:spcPts val="1000"/>
              </a:spcBef>
              <a:spcAft>
                <a:spcPts val="0"/>
              </a:spcAft>
              <a:buClr>
                <a:schemeClr val="dk1"/>
              </a:buClr>
              <a:buSzPts val="2800"/>
              <a:buFont typeface="Arial"/>
              <a:buNone/>
            </a:pPr>
            <a:endParaRPr sz="2800" b="0" i="0" u="none" strike="noStrike" cap="none" dirty="0">
              <a:solidFill>
                <a:schemeClr val="dk1"/>
              </a:solidFill>
              <a:latin typeface="Calibri"/>
              <a:ea typeface="Calibri"/>
              <a:cs typeface="Calibri"/>
              <a:sym typeface="Calibri"/>
            </a:endParaRPr>
          </a:p>
          <a:p>
            <a:pPr marL="228600" marR="0" lvl="0" indent="-50800" algn="l" rtl="0">
              <a:lnSpc>
                <a:spcPct val="90000"/>
              </a:lnSpc>
              <a:spcBef>
                <a:spcPts val="1000"/>
              </a:spcBef>
              <a:spcAft>
                <a:spcPts val="0"/>
              </a:spcAft>
              <a:buClr>
                <a:schemeClr val="dk1"/>
              </a:buClr>
              <a:buSzPts val="2800"/>
              <a:buFont typeface="Arial"/>
              <a:buNone/>
            </a:pPr>
            <a:endParaRPr sz="2800" b="0" i="0" u="none" strike="noStrike" cap="none" dirty="0">
              <a:solidFill>
                <a:schemeClr val="dk1"/>
              </a:solidFill>
              <a:latin typeface="Calibri"/>
              <a:ea typeface="Calibri"/>
              <a:cs typeface="Calibri"/>
              <a:sym typeface="Calibri"/>
            </a:endParaRPr>
          </a:p>
          <a:p>
            <a:pPr marL="228600" marR="0" lvl="0" indent="-50800" algn="l" rtl="0">
              <a:lnSpc>
                <a:spcPct val="90000"/>
              </a:lnSpc>
              <a:spcBef>
                <a:spcPts val="1000"/>
              </a:spcBef>
              <a:spcAft>
                <a:spcPts val="0"/>
              </a:spcAft>
              <a:buClr>
                <a:schemeClr val="dk1"/>
              </a:buClr>
              <a:buSzPts val="2800"/>
              <a:buFont typeface="Arial"/>
              <a:buNone/>
            </a:pPr>
            <a:endParaRPr sz="2800" b="0" i="0" u="none" strike="noStrike" cap="none" dirty="0">
              <a:solidFill>
                <a:schemeClr val="dk1"/>
              </a:solidFill>
              <a:latin typeface="Calibri"/>
              <a:ea typeface="Calibri"/>
              <a:cs typeface="Calibri"/>
              <a:sym typeface="Calibri"/>
            </a:endParaRPr>
          </a:p>
        </p:txBody>
      </p:sp>
      <p:sp>
        <p:nvSpPr>
          <p:cNvPr id="98" name="Shape 98"/>
          <p:cNvSpPr/>
          <p:nvPr/>
        </p:nvSpPr>
        <p:spPr>
          <a:xfrm>
            <a:off x="0" y="0"/>
            <a:ext cx="12192000" cy="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99" name="Shape 99" descr="Screen%20Shot%202017-03-26%20at%202"/>
          <p:cNvPicPr preferRelativeResize="0"/>
          <p:nvPr/>
        </p:nvPicPr>
        <p:blipFill rotWithShape="1">
          <a:blip r:embed="rId3">
            <a:alphaModFix/>
          </a:blip>
          <a:srcRect/>
          <a:stretch/>
        </p:blipFill>
        <p:spPr>
          <a:xfrm>
            <a:off x="377992" y="3227182"/>
            <a:ext cx="5110932" cy="2627086"/>
          </a:xfrm>
          <a:prstGeom prst="rect">
            <a:avLst/>
          </a:prstGeom>
          <a:noFill/>
          <a:ln>
            <a:noFill/>
          </a:ln>
        </p:spPr>
      </p:pic>
      <p:sp>
        <p:nvSpPr>
          <p:cNvPr id="100" name="Shape 100"/>
          <p:cNvSpPr/>
          <p:nvPr/>
        </p:nvSpPr>
        <p:spPr>
          <a:xfrm>
            <a:off x="5028715" y="3942413"/>
            <a:ext cx="17783958" cy="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101" name="Shape 101" descr="Screen%20Shot%202017-03-26%20at%202"/>
          <p:cNvPicPr preferRelativeResize="0"/>
          <p:nvPr/>
        </p:nvPicPr>
        <p:blipFill rotWithShape="1">
          <a:blip r:embed="rId4">
            <a:alphaModFix/>
          </a:blip>
          <a:srcRect/>
          <a:stretch/>
        </p:blipFill>
        <p:spPr>
          <a:xfrm>
            <a:off x="6096000" y="3179291"/>
            <a:ext cx="5413828" cy="2743200"/>
          </a:xfrm>
          <a:prstGeom prst="rect">
            <a:avLst/>
          </a:prstGeom>
          <a:noFill/>
          <a:ln>
            <a:noFill/>
          </a:ln>
        </p:spPr>
      </p:pic>
      <p:sp>
        <p:nvSpPr>
          <p:cNvPr id="102" name="Shape 102"/>
          <p:cNvSpPr txBox="1"/>
          <p:nvPr/>
        </p:nvSpPr>
        <p:spPr>
          <a:xfrm>
            <a:off x="3674969" y="5941314"/>
            <a:ext cx="5425487"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800" dirty="0">
                <a:solidFill>
                  <a:schemeClr val="accent1"/>
                </a:solidFill>
                <a:latin typeface="Calibri"/>
                <a:ea typeface="Calibri"/>
                <a:cs typeface="Calibri"/>
                <a:sym typeface="Calibri"/>
              </a:rPr>
              <a:t>Selection of Cohort 1 and Cohort 2</a:t>
            </a:r>
            <a:endParaRPr sz="2800" dirty="0">
              <a:solidFill>
                <a:schemeClr val="accent1"/>
              </a:solidFill>
              <a:latin typeface="Calibri"/>
              <a:ea typeface="Calibri"/>
              <a:cs typeface="Calibri"/>
              <a:sym typeface="Calibri"/>
            </a:endParaRPr>
          </a:p>
        </p:txBody>
      </p:sp>
    </p:spTree>
    <p:extLst>
      <p:ext uri="{BB962C8B-B14F-4D97-AF65-F5344CB8AC3E}">
        <p14:creationId xmlns:p14="http://schemas.microsoft.com/office/powerpoint/2010/main" val="4637519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Shape 107"/>
          <p:cNvSpPr txBox="1">
            <a:spLocks noGrp="1"/>
          </p:cNvSpPr>
          <p:nvPr>
            <p:ph type="title"/>
          </p:nvPr>
        </p:nvSpPr>
        <p:spPr>
          <a:xfrm>
            <a:off x="838200" y="26609"/>
            <a:ext cx="10515600" cy="1325563"/>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4400"/>
              <a:buFont typeface="Calibri"/>
              <a:buNone/>
            </a:pPr>
            <a:r>
              <a:rPr lang="en-US" sz="4400" b="0" i="0" u="none" strike="noStrike" cap="none" dirty="0">
                <a:solidFill>
                  <a:schemeClr val="accent1"/>
                </a:solidFill>
                <a:latin typeface="Calibri"/>
                <a:ea typeface="Calibri"/>
                <a:cs typeface="Calibri"/>
                <a:sym typeface="Calibri"/>
              </a:rPr>
              <a:t>Traditional </a:t>
            </a:r>
            <a:r>
              <a:rPr lang="en-US" sz="4400" b="0" i="0" u="none" strike="noStrike" cap="none" dirty="0" err="1">
                <a:solidFill>
                  <a:schemeClr val="accent1"/>
                </a:solidFill>
                <a:latin typeface="Calibri"/>
                <a:ea typeface="Calibri"/>
                <a:cs typeface="Calibri"/>
                <a:sym typeface="Calibri"/>
              </a:rPr>
              <a:t>Radiomics</a:t>
            </a:r>
            <a:r>
              <a:rPr lang="en-US" sz="4400" b="0" i="0" u="none" strike="noStrike" cap="none" dirty="0">
                <a:solidFill>
                  <a:schemeClr val="accent1"/>
                </a:solidFill>
                <a:latin typeface="Calibri"/>
                <a:ea typeface="Calibri"/>
                <a:cs typeface="Calibri"/>
                <a:sym typeface="Calibri"/>
              </a:rPr>
              <a:t> Features</a:t>
            </a:r>
            <a:endParaRPr sz="4400" b="0" i="0" u="none" strike="noStrike" cap="none" dirty="0">
              <a:solidFill>
                <a:schemeClr val="accent1"/>
              </a:solidFill>
              <a:latin typeface="Calibri"/>
              <a:ea typeface="Calibri"/>
              <a:cs typeface="Calibri"/>
              <a:sym typeface="Calibri"/>
            </a:endParaRPr>
          </a:p>
        </p:txBody>
      </p:sp>
      <p:sp>
        <p:nvSpPr>
          <p:cNvPr id="108" name="Shape 108"/>
          <p:cNvSpPr txBox="1">
            <a:spLocks noGrp="1"/>
          </p:cNvSpPr>
          <p:nvPr>
            <p:ph idx="1"/>
          </p:nvPr>
        </p:nvSpPr>
        <p:spPr>
          <a:xfrm>
            <a:off x="506185" y="1236134"/>
            <a:ext cx="11550347" cy="5222724"/>
          </a:xfrm>
          <a:prstGeom prst="rect">
            <a:avLst/>
          </a:prstGeom>
          <a:noFill/>
          <a:ln>
            <a:noFill/>
          </a:ln>
        </p:spPr>
        <p:txBody>
          <a:bodyPr spcFirstLastPara="1" wrap="square" lIns="91425" tIns="45700" rIns="91425" bIns="45700" anchor="t" anchorCtr="0">
            <a:noAutofit/>
          </a:bodyPr>
          <a:lstStyle/>
          <a:p>
            <a:pPr marL="228600" marR="0" lvl="0" indent="-228600" algn="l" rtl="0">
              <a:lnSpc>
                <a:spcPct val="90000"/>
              </a:lnSpc>
              <a:spcBef>
                <a:spcPts val="0"/>
              </a:spcBef>
              <a:spcAft>
                <a:spcPts val="0"/>
              </a:spcAft>
              <a:buClr>
                <a:schemeClr val="dk1"/>
              </a:buClr>
              <a:buSzPts val="2800"/>
              <a:buFont typeface="Arial"/>
              <a:buChar char="•"/>
            </a:pPr>
            <a:r>
              <a:rPr lang="en-US" sz="3200" b="1" i="0" u="none" strike="noStrike" cap="none" dirty="0">
                <a:solidFill>
                  <a:schemeClr val="accent1"/>
                </a:solidFill>
                <a:latin typeface="Calibri"/>
                <a:ea typeface="Calibri"/>
                <a:cs typeface="Calibri"/>
                <a:sym typeface="Calibri"/>
              </a:rPr>
              <a:t>Nodule Segmentation and feature extraction: Definiens® Software</a:t>
            </a:r>
            <a:endParaRPr sz="3200" b="1" i="0" u="none" strike="noStrike" cap="none" dirty="0">
              <a:solidFill>
                <a:schemeClr val="accent1"/>
              </a:solidFill>
              <a:latin typeface="Calibri"/>
              <a:ea typeface="Calibri"/>
              <a:cs typeface="Calibri"/>
              <a:sym typeface="Calibri"/>
            </a:endParaRPr>
          </a:p>
          <a:p>
            <a:pPr marL="228600" marR="0" lvl="0" indent="-228600" algn="l" rtl="0">
              <a:lnSpc>
                <a:spcPct val="90000"/>
              </a:lnSpc>
              <a:spcBef>
                <a:spcPts val="1000"/>
              </a:spcBef>
              <a:spcAft>
                <a:spcPts val="0"/>
              </a:spcAft>
              <a:buClr>
                <a:schemeClr val="dk1"/>
              </a:buClr>
              <a:buSzPts val="2800"/>
              <a:buFont typeface="Arial"/>
              <a:buChar char="•"/>
            </a:pPr>
            <a:r>
              <a:rPr lang="en-US" sz="3200" b="1" i="0" u="none" strike="noStrike" cap="none" dirty="0">
                <a:solidFill>
                  <a:schemeClr val="accent1"/>
                </a:solidFill>
                <a:latin typeface="Calibri"/>
                <a:ea typeface="Calibri"/>
                <a:cs typeface="Calibri"/>
                <a:sym typeface="Calibri"/>
              </a:rPr>
              <a:t>219  radiomics features (size, texture, GLCM, etc.)</a:t>
            </a:r>
            <a:endParaRPr sz="3200" b="1" dirty="0">
              <a:solidFill>
                <a:schemeClr val="accent1"/>
              </a:solidFill>
            </a:endParaRPr>
          </a:p>
          <a:p>
            <a:pPr marL="228600" marR="0" lvl="0" indent="-228600" algn="l" rtl="0">
              <a:lnSpc>
                <a:spcPct val="90000"/>
              </a:lnSpc>
              <a:spcBef>
                <a:spcPts val="1000"/>
              </a:spcBef>
              <a:spcAft>
                <a:spcPts val="0"/>
              </a:spcAft>
              <a:buClr>
                <a:schemeClr val="dk1"/>
              </a:buClr>
              <a:buSzPts val="2800"/>
              <a:buFont typeface="Arial"/>
              <a:buChar char="•"/>
            </a:pPr>
            <a:r>
              <a:rPr lang="en-US" sz="3200" b="1" i="0" u="none" strike="noStrike" cap="none" dirty="0">
                <a:solidFill>
                  <a:schemeClr val="accent1"/>
                </a:solidFill>
                <a:latin typeface="Calibri"/>
                <a:ea typeface="Calibri"/>
                <a:cs typeface="Calibri"/>
                <a:sym typeface="Calibri"/>
              </a:rPr>
              <a:t>23 Rider stable features were chosen from all 219 radiomics features</a:t>
            </a:r>
          </a:p>
          <a:p>
            <a:pPr marL="685800" lvl="1" indent="-228600">
              <a:spcBef>
                <a:spcPts val="1000"/>
              </a:spcBef>
              <a:buSzPts val="2800"/>
            </a:pPr>
            <a:r>
              <a:rPr lang="en-US" sz="3200" b="1" dirty="0"/>
              <a:t>Stable across two scans</a:t>
            </a:r>
          </a:p>
          <a:p>
            <a:pPr marL="685800" lvl="1" indent="-228600">
              <a:spcBef>
                <a:spcPts val="1000"/>
              </a:spcBef>
              <a:buSzPts val="2800"/>
            </a:pPr>
            <a:endParaRPr sz="3200" b="1" i="0" u="none" strike="noStrike" cap="none" dirty="0">
              <a:solidFill>
                <a:schemeClr val="dk1"/>
              </a:solidFill>
              <a:latin typeface="Calibri"/>
              <a:ea typeface="Calibri"/>
              <a:cs typeface="Calibri"/>
              <a:sym typeface="Calibri"/>
            </a:endParaRPr>
          </a:p>
          <a:p>
            <a:pPr marL="228600" marR="0" lvl="0" indent="-228600" algn="l" rtl="0">
              <a:lnSpc>
                <a:spcPct val="90000"/>
              </a:lnSpc>
              <a:spcBef>
                <a:spcPts val="1000"/>
              </a:spcBef>
              <a:spcAft>
                <a:spcPts val="0"/>
              </a:spcAft>
              <a:buClr>
                <a:schemeClr val="dk1"/>
              </a:buClr>
              <a:buSzPts val="2800"/>
              <a:buFont typeface="Arial"/>
              <a:buChar char="•"/>
            </a:pPr>
            <a:r>
              <a:rPr lang="en-US" sz="3200" b="1" i="0" u="none" strike="noStrike" cap="none" dirty="0">
                <a:solidFill>
                  <a:schemeClr val="accent1"/>
                </a:solidFill>
                <a:latin typeface="Calibri"/>
                <a:ea typeface="Calibri"/>
                <a:cs typeface="Calibri"/>
                <a:sym typeface="Calibri"/>
              </a:rPr>
              <a:t>Feature Selector: Symmetric Uncertainty</a:t>
            </a:r>
            <a:r>
              <a:rPr lang="en-US" sz="3200" b="1" dirty="0">
                <a:solidFill>
                  <a:schemeClr val="accent1"/>
                </a:solidFill>
                <a:sym typeface="Calibri"/>
              </a:rPr>
              <a:t> and </a:t>
            </a:r>
            <a:r>
              <a:rPr lang="en-US" sz="3200" b="1" i="0" u="none" strike="noStrike" cap="none" dirty="0">
                <a:solidFill>
                  <a:schemeClr val="accent1"/>
                </a:solidFill>
                <a:latin typeface="Calibri"/>
                <a:ea typeface="Calibri"/>
                <a:cs typeface="Calibri"/>
                <a:sym typeface="Calibri"/>
              </a:rPr>
              <a:t>Classifier: Random Forests</a:t>
            </a:r>
          </a:p>
          <a:p>
            <a:pPr marL="0" marR="0" lvl="0" indent="0" algn="l" rtl="0">
              <a:lnSpc>
                <a:spcPct val="90000"/>
              </a:lnSpc>
              <a:spcBef>
                <a:spcPts val="1000"/>
              </a:spcBef>
              <a:spcAft>
                <a:spcPts val="0"/>
              </a:spcAft>
              <a:buClr>
                <a:schemeClr val="dk1"/>
              </a:buClr>
              <a:buSzPts val="2800"/>
              <a:buNone/>
            </a:pPr>
            <a:endParaRPr sz="3200" b="1" dirty="0">
              <a:solidFill>
                <a:schemeClr val="accent1"/>
              </a:solidFill>
            </a:endParaRPr>
          </a:p>
          <a:p>
            <a:pPr marL="228600" marR="0" lvl="0" indent="-228600" algn="l" rtl="0">
              <a:lnSpc>
                <a:spcPct val="90000"/>
              </a:lnSpc>
              <a:spcBef>
                <a:spcPts val="1000"/>
              </a:spcBef>
              <a:spcAft>
                <a:spcPts val="0"/>
              </a:spcAft>
              <a:buClr>
                <a:schemeClr val="dk1"/>
              </a:buClr>
              <a:buSzPts val="2800"/>
              <a:buFont typeface="Arial"/>
              <a:buChar char="•"/>
            </a:pPr>
            <a:r>
              <a:rPr lang="en-US" sz="3200" b="1" i="0" u="none" strike="noStrike" cap="none" dirty="0">
                <a:solidFill>
                  <a:schemeClr val="accent1"/>
                </a:solidFill>
                <a:latin typeface="Calibri"/>
                <a:ea typeface="Calibri"/>
                <a:cs typeface="Calibri"/>
                <a:sym typeface="Calibri"/>
              </a:rPr>
              <a:t>Classification Accuracy: 76.79% (0.81 AUC) with 10 features</a:t>
            </a:r>
            <a:endParaRPr sz="3200" b="1" dirty="0">
              <a:solidFill>
                <a:schemeClr val="accent1"/>
              </a:solidFill>
            </a:endParaRPr>
          </a:p>
          <a:p>
            <a:pPr marL="228600" marR="0" lvl="0" indent="-50800" algn="l" rtl="0">
              <a:lnSpc>
                <a:spcPct val="90000"/>
              </a:lnSpc>
              <a:spcBef>
                <a:spcPts val="1000"/>
              </a:spcBef>
              <a:spcAft>
                <a:spcPts val="0"/>
              </a:spcAft>
              <a:buClr>
                <a:schemeClr val="dk1"/>
              </a:buClr>
              <a:buSzPts val="2800"/>
              <a:buFont typeface="Arial"/>
              <a:buNone/>
            </a:pPr>
            <a:endParaRPr sz="2800" b="0" i="0" u="none" strike="noStrike" cap="none" dirty="0">
              <a:solidFill>
                <a:schemeClr val="dk1"/>
              </a:solidFill>
              <a:latin typeface="Calibri"/>
              <a:ea typeface="Calibri"/>
              <a:cs typeface="Calibri"/>
              <a:sym typeface="Calibri"/>
            </a:endParaRPr>
          </a:p>
          <a:p>
            <a:pPr marL="228600" marR="0" lvl="0" indent="-50800" algn="l" rtl="0">
              <a:lnSpc>
                <a:spcPct val="90000"/>
              </a:lnSpc>
              <a:spcBef>
                <a:spcPts val="1000"/>
              </a:spcBef>
              <a:spcAft>
                <a:spcPts val="0"/>
              </a:spcAft>
              <a:buClr>
                <a:schemeClr val="dk1"/>
              </a:buClr>
              <a:buSzPts val="2800"/>
              <a:buFont typeface="Arial"/>
              <a:buNone/>
            </a:pPr>
            <a:endParaRPr sz="2800" b="0" i="0" u="none" strike="noStrike" cap="none"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5094669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Shape 113"/>
          <p:cNvSpPr txBox="1">
            <a:spLocks noGrp="1"/>
          </p:cNvSpPr>
          <p:nvPr>
            <p:ph type="title"/>
          </p:nvPr>
        </p:nvSpPr>
        <p:spPr>
          <a:xfrm>
            <a:off x="838200" y="36018"/>
            <a:ext cx="10515600" cy="953334"/>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4400"/>
              <a:buFont typeface="Calibri"/>
              <a:buNone/>
            </a:pPr>
            <a:r>
              <a:rPr lang="en-US" sz="4400" b="0" i="0" u="none" strike="noStrike" cap="none" dirty="0">
                <a:solidFill>
                  <a:schemeClr val="accent1"/>
                </a:solidFill>
                <a:latin typeface="Calibri"/>
                <a:ea typeface="Calibri"/>
                <a:cs typeface="Calibri"/>
                <a:sym typeface="Calibri"/>
              </a:rPr>
              <a:t>Transfer Learning</a:t>
            </a:r>
            <a:endParaRPr sz="4400" b="0" i="0" u="none" strike="noStrike" cap="none" dirty="0">
              <a:solidFill>
                <a:schemeClr val="accent1"/>
              </a:solidFill>
              <a:latin typeface="Calibri"/>
              <a:ea typeface="Calibri"/>
              <a:cs typeface="Calibri"/>
              <a:sym typeface="Calibri"/>
            </a:endParaRPr>
          </a:p>
        </p:txBody>
      </p:sp>
      <p:sp>
        <p:nvSpPr>
          <p:cNvPr id="114" name="Shape 114"/>
          <p:cNvSpPr txBox="1">
            <a:spLocks noGrp="1"/>
          </p:cNvSpPr>
          <p:nvPr>
            <p:ph idx="1"/>
          </p:nvPr>
        </p:nvSpPr>
        <p:spPr>
          <a:xfrm>
            <a:off x="164893" y="1025369"/>
            <a:ext cx="11647356" cy="5690224"/>
          </a:xfrm>
          <a:prstGeom prst="rect">
            <a:avLst/>
          </a:prstGeom>
          <a:noFill/>
          <a:ln>
            <a:noFill/>
          </a:ln>
        </p:spPr>
        <p:txBody>
          <a:bodyPr spcFirstLastPara="1" wrap="square" lIns="91425" tIns="45700" rIns="91425" bIns="45700" anchor="t" anchorCtr="0">
            <a:noAutofit/>
          </a:bodyPr>
          <a:lstStyle/>
          <a:p>
            <a:pPr marL="228600" lvl="0" indent="-228600">
              <a:spcBef>
                <a:spcPts val="0"/>
              </a:spcBef>
            </a:pPr>
            <a:r>
              <a:rPr lang="en-US" sz="2800" b="1" i="0" u="none" strike="noStrike" cap="none" dirty="0">
                <a:solidFill>
                  <a:schemeClr val="accent1"/>
                </a:solidFill>
                <a:latin typeface="Calibri"/>
                <a:ea typeface="Calibri"/>
                <a:cs typeface="Calibri"/>
                <a:sym typeface="Calibri"/>
              </a:rPr>
              <a:t>Used a </a:t>
            </a:r>
            <a:r>
              <a:rPr lang="en-US" b="1" dirty="0">
                <a:solidFill>
                  <a:schemeClr val="accent1"/>
                </a:solidFill>
              </a:rPr>
              <a:t>convolutional Network pre-trained  on ImageNet data to </a:t>
            </a:r>
            <a:r>
              <a:rPr lang="en-US" sz="2800" b="1" i="0" u="none" strike="noStrike" cap="none" dirty="0">
                <a:solidFill>
                  <a:schemeClr val="accent1"/>
                </a:solidFill>
                <a:latin typeface="Calibri"/>
                <a:ea typeface="Calibri"/>
                <a:cs typeface="Calibri"/>
                <a:sym typeface="Calibri"/>
              </a:rPr>
              <a:t>extract features from last fully connected layer (1024 units)</a:t>
            </a:r>
            <a:endParaRPr sz="2800" b="1" i="0" u="none" strike="noStrike" cap="none" dirty="0">
              <a:solidFill>
                <a:schemeClr val="accent1"/>
              </a:solidFill>
              <a:latin typeface="Calibri"/>
              <a:ea typeface="Calibri"/>
              <a:cs typeface="Calibri"/>
              <a:sym typeface="Calibri"/>
            </a:endParaRPr>
          </a:p>
          <a:p>
            <a:pPr marL="228600" marR="0" lvl="0" indent="-228600" algn="l" rtl="0">
              <a:lnSpc>
                <a:spcPct val="90000"/>
              </a:lnSpc>
              <a:spcBef>
                <a:spcPts val="1000"/>
              </a:spcBef>
              <a:spcAft>
                <a:spcPts val="0"/>
              </a:spcAft>
              <a:buClr>
                <a:schemeClr val="dk1"/>
              </a:buClr>
              <a:buSzPts val="2800"/>
              <a:buFont typeface="Arial"/>
              <a:buChar char="•"/>
            </a:pPr>
            <a:r>
              <a:rPr lang="en-US" sz="2800" b="1" i="0" u="none" strike="noStrike" cap="none" dirty="0">
                <a:solidFill>
                  <a:schemeClr val="accent1"/>
                </a:solidFill>
                <a:latin typeface="Calibri"/>
                <a:ea typeface="Calibri"/>
                <a:cs typeface="Calibri"/>
                <a:sym typeface="Calibri"/>
              </a:rPr>
              <a:t>2-D approach</a:t>
            </a:r>
            <a:endParaRPr sz="2800" b="1" i="0" u="none" strike="noStrike" cap="none" dirty="0">
              <a:solidFill>
                <a:schemeClr val="accent1"/>
              </a:solidFill>
              <a:latin typeface="Calibri"/>
              <a:ea typeface="Calibri"/>
              <a:cs typeface="Calibri"/>
              <a:sym typeface="Calibri"/>
            </a:endParaRPr>
          </a:p>
          <a:p>
            <a:pPr marL="228600" marR="0" lvl="0" indent="-228600" algn="l" rtl="0">
              <a:lnSpc>
                <a:spcPct val="90000"/>
              </a:lnSpc>
              <a:spcBef>
                <a:spcPts val="1000"/>
              </a:spcBef>
              <a:spcAft>
                <a:spcPts val="0"/>
              </a:spcAft>
              <a:buClr>
                <a:schemeClr val="dk1"/>
              </a:buClr>
              <a:buSzPts val="2800"/>
              <a:buFont typeface="Arial"/>
              <a:buChar char="•"/>
            </a:pPr>
            <a:r>
              <a:rPr lang="en-US" sz="2800" b="1" i="0" u="none" strike="noStrike" cap="none" dirty="0">
                <a:solidFill>
                  <a:schemeClr val="accent1"/>
                </a:solidFill>
                <a:latin typeface="Calibri"/>
                <a:ea typeface="Calibri"/>
                <a:cs typeface="Calibri"/>
                <a:sym typeface="Calibri"/>
              </a:rPr>
              <a:t>Chose the slice with largest nodule area for each patient case.</a:t>
            </a:r>
            <a:endParaRPr b="1" dirty="0">
              <a:solidFill>
                <a:schemeClr val="accent1"/>
              </a:solidFill>
            </a:endParaRPr>
          </a:p>
          <a:p>
            <a:pPr marL="228600" marR="0" lvl="0" indent="-228600" algn="l" rtl="0">
              <a:lnSpc>
                <a:spcPct val="90000"/>
              </a:lnSpc>
              <a:spcBef>
                <a:spcPts val="1000"/>
              </a:spcBef>
              <a:spcAft>
                <a:spcPts val="0"/>
              </a:spcAft>
              <a:buClr>
                <a:schemeClr val="dk1"/>
              </a:buClr>
              <a:buSzPts val="2800"/>
              <a:buFont typeface="Arial"/>
              <a:buChar char="•"/>
            </a:pPr>
            <a:r>
              <a:rPr lang="en-US" sz="2800" b="1" i="0" u="none" strike="noStrike" cap="none" dirty="0">
                <a:solidFill>
                  <a:schemeClr val="accent1"/>
                </a:solidFill>
                <a:latin typeface="Calibri"/>
                <a:ea typeface="Calibri"/>
                <a:cs typeface="Calibri"/>
                <a:sym typeface="Calibri"/>
              </a:rPr>
              <a:t>Nodule region was extracted by putting a rectangular box around the nodule that completely fit the nodule.</a:t>
            </a:r>
            <a:endParaRPr sz="2800" b="1" i="0" u="none" strike="noStrike" cap="none" dirty="0">
              <a:solidFill>
                <a:schemeClr val="accent1"/>
              </a:solidFill>
              <a:latin typeface="Calibri"/>
              <a:ea typeface="Calibri"/>
              <a:cs typeface="Calibri"/>
              <a:sym typeface="Calibri"/>
            </a:endParaRPr>
          </a:p>
          <a:p>
            <a:pPr marL="228600" marR="0" lvl="0" indent="-50800" algn="l" rtl="0">
              <a:lnSpc>
                <a:spcPct val="90000"/>
              </a:lnSpc>
              <a:spcBef>
                <a:spcPts val="1000"/>
              </a:spcBef>
              <a:spcAft>
                <a:spcPts val="0"/>
              </a:spcAft>
              <a:buClr>
                <a:schemeClr val="dk1"/>
              </a:buClr>
              <a:buSzPts val="2800"/>
              <a:buFont typeface="Arial"/>
              <a:buNone/>
            </a:pPr>
            <a:endParaRPr sz="2800" b="0" i="0" u="none" strike="noStrike" cap="none" dirty="0">
              <a:solidFill>
                <a:schemeClr val="dk1"/>
              </a:solidFill>
              <a:latin typeface="Calibri"/>
              <a:ea typeface="Calibri"/>
              <a:cs typeface="Calibri"/>
              <a:sym typeface="Calibri"/>
            </a:endParaRPr>
          </a:p>
        </p:txBody>
      </p:sp>
      <p:sp>
        <p:nvSpPr>
          <p:cNvPr id="115" name="Shape 115"/>
          <p:cNvSpPr/>
          <p:nvPr/>
        </p:nvSpPr>
        <p:spPr>
          <a:xfrm>
            <a:off x="0" y="0"/>
            <a:ext cx="12192000" cy="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116" name="Shape 116"/>
          <p:cNvPicPr preferRelativeResize="0"/>
          <p:nvPr/>
        </p:nvPicPr>
        <p:blipFill rotWithShape="1">
          <a:blip r:embed="rId3">
            <a:alphaModFix/>
          </a:blip>
          <a:srcRect/>
          <a:stretch/>
        </p:blipFill>
        <p:spPr>
          <a:xfrm>
            <a:off x="2578306" y="3927423"/>
            <a:ext cx="2443399" cy="2265187"/>
          </a:xfrm>
          <a:prstGeom prst="rect">
            <a:avLst/>
          </a:prstGeom>
          <a:noFill/>
          <a:ln>
            <a:noFill/>
          </a:ln>
        </p:spPr>
      </p:pic>
      <p:sp>
        <p:nvSpPr>
          <p:cNvPr id="117" name="Shape 117"/>
          <p:cNvSpPr/>
          <p:nvPr/>
        </p:nvSpPr>
        <p:spPr>
          <a:xfrm>
            <a:off x="-531317" y="4579494"/>
            <a:ext cx="18854293" cy="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118" name="Shape 118"/>
          <p:cNvPicPr preferRelativeResize="0"/>
          <p:nvPr/>
        </p:nvPicPr>
        <p:blipFill rotWithShape="1">
          <a:blip r:embed="rId4">
            <a:alphaModFix/>
          </a:blip>
          <a:srcRect/>
          <a:stretch/>
        </p:blipFill>
        <p:spPr>
          <a:xfrm>
            <a:off x="6347084" y="4318002"/>
            <a:ext cx="2121108" cy="1791325"/>
          </a:xfrm>
          <a:prstGeom prst="rect">
            <a:avLst/>
          </a:prstGeom>
          <a:noFill/>
          <a:ln>
            <a:noFill/>
          </a:ln>
        </p:spPr>
      </p:pic>
      <p:sp>
        <p:nvSpPr>
          <p:cNvPr id="119" name="Shape 119"/>
          <p:cNvSpPr txBox="1"/>
          <p:nvPr/>
        </p:nvSpPr>
        <p:spPr>
          <a:xfrm>
            <a:off x="3039255" y="6267561"/>
            <a:ext cx="6805534"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Lung image with nodule inside outlined by red and extracted nodule</a:t>
            </a:r>
            <a:endParaRPr sz="18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1962021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Shape 124"/>
          <p:cNvSpPr txBox="1">
            <a:spLocks noGrp="1"/>
          </p:cNvSpPr>
          <p:nvPr>
            <p:ph type="title"/>
          </p:nvPr>
        </p:nvSpPr>
        <p:spPr>
          <a:xfrm>
            <a:off x="838200" y="205468"/>
            <a:ext cx="10515600" cy="1325563"/>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4400"/>
              <a:buFont typeface="Calibri"/>
              <a:buNone/>
            </a:pPr>
            <a:r>
              <a:rPr lang="en-US" sz="4400" b="0" i="0" u="none" strike="noStrike" cap="none" dirty="0">
                <a:solidFill>
                  <a:schemeClr val="accent1"/>
                </a:solidFill>
                <a:latin typeface="Calibri"/>
                <a:ea typeface="Calibri"/>
                <a:cs typeface="Calibri"/>
                <a:sym typeface="Calibri"/>
              </a:rPr>
              <a:t>Transfer Learning (continued)</a:t>
            </a:r>
            <a:endParaRPr sz="4400" b="0" i="0" u="none" strike="noStrike" cap="none" dirty="0">
              <a:solidFill>
                <a:schemeClr val="accent1"/>
              </a:solidFill>
              <a:latin typeface="Calibri"/>
              <a:ea typeface="Calibri"/>
              <a:cs typeface="Calibri"/>
              <a:sym typeface="Calibri"/>
            </a:endParaRPr>
          </a:p>
        </p:txBody>
      </p:sp>
      <p:sp>
        <p:nvSpPr>
          <p:cNvPr id="125" name="Shape 125"/>
          <p:cNvSpPr txBox="1">
            <a:spLocks noGrp="1"/>
          </p:cNvSpPr>
          <p:nvPr>
            <p:ph idx="1"/>
          </p:nvPr>
        </p:nvSpPr>
        <p:spPr>
          <a:xfrm>
            <a:off x="838200" y="1349829"/>
            <a:ext cx="10515600" cy="5297714"/>
          </a:xfrm>
          <a:prstGeom prst="rect">
            <a:avLst/>
          </a:prstGeom>
          <a:noFill/>
          <a:ln>
            <a:noFill/>
          </a:ln>
        </p:spPr>
        <p:txBody>
          <a:bodyPr spcFirstLastPara="1" wrap="square" lIns="91425" tIns="45700" rIns="91425" bIns="45700" anchor="t" anchorCtr="0">
            <a:noAutofit/>
          </a:bodyPr>
          <a:lstStyle/>
          <a:p>
            <a:pPr marL="228600" marR="0" lvl="0" indent="-228600" algn="l" rtl="0">
              <a:lnSpc>
                <a:spcPct val="90000"/>
              </a:lnSpc>
              <a:spcBef>
                <a:spcPts val="0"/>
              </a:spcBef>
              <a:spcAft>
                <a:spcPts val="0"/>
              </a:spcAft>
              <a:buClr>
                <a:schemeClr val="dk1"/>
              </a:buClr>
              <a:buSzPts val="2800"/>
              <a:buFont typeface="Arial"/>
              <a:buChar char="•"/>
            </a:pPr>
            <a:r>
              <a:rPr lang="en-US" sz="2800" b="1" i="0" u="none" strike="noStrike" cap="none" dirty="0" err="1">
                <a:solidFill>
                  <a:schemeClr val="accent1"/>
                </a:solidFill>
                <a:latin typeface="Calibri"/>
                <a:ea typeface="Calibri"/>
                <a:cs typeface="Calibri"/>
                <a:sym typeface="Calibri"/>
              </a:rPr>
              <a:t>Vgg</a:t>
            </a:r>
            <a:r>
              <a:rPr lang="en-US" sz="2800" b="1" i="0" u="none" strike="noStrike" cap="none" dirty="0">
                <a:solidFill>
                  <a:schemeClr val="accent1"/>
                </a:solidFill>
                <a:latin typeface="Calibri"/>
                <a:ea typeface="Calibri"/>
                <a:cs typeface="Calibri"/>
                <a:sym typeface="Calibri"/>
              </a:rPr>
              <a:t>-s pre-trained CNN was used</a:t>
            </a:r>
          </a:p>
          <a:p>
            <a:pPr marL="228600" marR="0" lvl="0" indent="-228600" algn="l" rtl="0">
              <a:lnSpc>
                <a:spcPct val="90000"/>
              </a:lnSpc>
              <a:spcBef>
                <a:spcPts val="0"/>
              </a:spcBef>
              <a:spcAft>
                <a:spcPts val="0"/>
              </a:spcAft>
              <a:buClr>
                <a:schemeClr val="dk1"/>
              </a:buClr>
              <a:buSzPts val="2800"/>
              <a:buFont typeface="Arial"/>
              <a:buChar char="•"/>
            </a:pPr>
            <a:endParaRPr b="1" dirty="0">
              <a:solidFill>
                <a:schemeClr val="accent1"/>
              </a:solidFill>
            </a:endParaRPr>
          </a:p>
          <a:p>
            <a:pPr marL="228600" marR="0" lvl="0" indent="-228600" algn="l" rtl="0">
              <a:lnSpc>
                <a:spcPct val="90000"/>
              </a:lnSpc>
              <a:spcBef>
                <a:spcPts val="1000"/>
              </a:spcBef>
              <a:spcAft>
                <a:spcPts val="0"/>
              </a:spcAft>
              <a:buClr>
                <a:schemeClr val="dk1"/>
              </a:buClr>
              <a:buSzPts val="2800"/>
              <a:buFont typeface="Arial"/>
              <a:buChar char="•"/>
            </a:pPr>
            <a:r>
              <a:rPr lang="en-US" sz="2800" b="1" i="0" u="none" strike="noStrike" cap="none" dirty="0">
                <a:solidFill>
                  <a:schemeClr val="accent1"/>
                </a:solidFill>
                <a:latin typeface="Calibri"/>
                <a:ea typeface="Calibri"/>
                <a:cs typeface="Calibri"/>
                <a:sym typeface="Calibri"/>
              </a:rPr>
              <a:t>Color Channel : RGB (Used all color channels of the pre-trained CNN)</a:t>
            </a:r>
          </a:p>
          <a:p>
            <a:pPr marL="228600" marR="0" lvl="0" indent="-228600" algn="l" rtl="0">
              <a:lnSpc>
                <a:spcPct val="90000"/>
              </a:lnSpc>
              <a:spcBef>
                <a:spcPts val="1000"/>
              </a:spcBef>
              <a:spcAft>
                <a:spcPts val="0"/>
              </a:spcAft>
              <a:buClr>
                <a:schemeClr val="dk1"/>
              </a:buClr>
              <a:buSzPts val="2800"/>
              <a:buFont typeface="Arial"/>
              <a:buChar char="•"/>
            </a:pPr>
            <a:endParaRPr b="1" dirty="0">
              <a:solidFill>
                <a:schemeClr val="accent1"/>
              </a:solidFill>
            </a:endParaRPr>
          </a:p>
          <a:p>
            <a:pPr marL="228600" marR="0" lvl="0" indent="-228600" algn="l" rtl="0">
              <a:lnSpc>
                <a:spcPct val="90000"/>
              </a:lnSpc>
              <a:spcBef>
                <a:spcPts val="1000"/>
              </a:spcBef>
              <a:spcAft>
                <a:spcPts val="0"/>
              </a:spcAft>
              <a:buClr>
                <a:schemeClr val="dk1"/>
              </a:buClr>
              <a:buSzPts val="2800"/>
              <a:buFont typeface="Arial"/>
              <a:buChar char="•"/>
            </a:pPr>
            <a:r>
              <a:rPr lang="en-US" b="1" dirty="0">
                <a:solidFill>
                  <a:schemeClr val="accent1"/>
                </a:solidFill>
                <a:latin typeface="Calibri"/>
                <a:ea typeface="Calibri"/>
                <a:cs typeface="Calibri"/>
                <a:sym typeface="Calibri"/>
              </a:rPr>
              <a:t>C</a:t>
            </a:r>
            <a:r>
              <a:rPr lang="en-US" sz="2800" b="1" i="0" u="none" strike="noStrike" cap="none" dirty="0">
                <a:solidFill>
                  <a:schemeClr val="accent1"/>
                </a:solidFill>
                <a:latin typeface="Calibri"/>
                <a:ea typeface="Calibri"/>
                <a:cs typeface="Calibri"/>
                <a:sym typeface="Calibri"/>
              </a:rPr>
              <a:t>oncatenated the 2-D nodule image three times to make it similar in number of bits/channels of pre-trained CNN</a:t>
            </a:r>
          </a:p>
          <a:p>
            <a:pPr marL="228600" marR="0" lvl="0" indent="-228600" algn="l" rtl="0">
              <a:lnSpc>
                <a:spcPct val="90000"/>
              </a:lnSpc>
              <a:spcBef>
                <a:spcPts val="1000"/>
              </a:spcBef>
              <a:spcAft>
                <a:spcPts val="0"/>
              </a:spcAft>
              <a:buClr>
                <a:schemeClr val="dk1"/>
              </a:buClr>
              <a:buSzPts val="2800"/>
              <a:buFont typeface="Arial"/>
              <a:buChar char="•"/>
            </a:pPr>
            <a:endParaRPr sz="2800" b="1" i="0" u="none" strike="noStrike" cap="none" dirty="0">
              <a:solidFill>
                <a:schemeClr val="accent1"/>
              </a:solidFill>
              <a:latin typeface="Calibri"/>
              <a:ea typeface="Calibri"/>
              <a:cs typeface="Calibri"/>
              <a:sym typeface="Calibri"/>
            </a:endParaRPr>
          </a:p>
          <a:p>
            <a:pPr marL="228600" marR="0" lvl="0" indent="-228600" algn="l" rtl="0">
              <a:lnSpc>
                <a:spcPct val="90000"/>
              </a:lnSpc>
              <a:spcBef>
                <a:spcPts val="1000"/>
              </a:spcBef>
              <a:spcAft>
                <a:spcPts val="0"/>
              </a:spcAft>
              <a:buClr>
                <a:schemeClr val="dk1"/>
              </a:buClr>
              <a:buSzPts val="2800"/>
              <a:buFont typeface="Arial"/>
              <a:buChar char="•"/>
            </a:pPr>
            <a:r>
              <a:rPr lang="en-US" sz="2800" b="1" i="0" u="none" strike="noStrike" cap="none" dirty="0">
                <a:solidFill>
                  <a:schemeClr val="accent1"/>
                </a:solidFill>
                <a:latin typeface="Calibri"/>
                <a:ea typeface="Calibri"/>
                <a:cs typeface="Calibri"/>
                <a:sym typeface="Calibri"/>
              </a:rPr>
              <a:t>Feature Selector: Symmetric Uncertainty</a:t>
            </a:r>
            <a:r>
              <a:rPr lang="en-US" b="1" dirty="0">
                <a:solidFill>
                  <a:schemeClr val="accent1"/>
                </a:solidFill>
                <a:sym typeface="Calibri"/>
              </a:rPr>
              <a:t> and </a:t>
            </a:r>
            <a:r>
              <a:rPr lang="en-US" sz="2800" b="1" i="0" u="none" strike="noStrike" cap="none" dirty="0">
                <a:solidFill>
                  <a:schemeClr val="accent1"/>
                </a:solidFill>
                <a:latin typeface="Calibri"/>
                <a:ea typeface="Calibri"/>
                <a:cs typeface="Calibri"/>
                <a:sym typeface="Calibri"/>
              </a:rPr>
              <a:t>Classifier: Random Forests</a:t>
            </a:r>
          </a:p>
          <a:p>
            <a:pPr marL="228600" marR="0" lvl="0" indent="-228600" algn="l" rtl="0">
              <a:lnSpc>
                <a:spcPct val="90000"/>
              </a:lnSpc>
              <a:spcBef>
                <a:spcPts val="1000"/>
              </a:spcBef>
              <a:spcAft>
                <a:spcPts val="0"/>
              </a:spcAft>
              <a:buClr>
                <a:schemeClr val="dk1"/>
              </a:buClr>
              <a:buSzPts val="2800"/>
              <a:buFont typeface="Arial"/>
              <a:buChar char="•"/>
            </a:pPr>
            <a:endParaRPr sz="2800" b="1" i="0" u="none" strike="noStrike" cap="none" dirty="0">
              <a:solidFill>
                <a:schemeClr val="accent1"/>
              </a:solidFill>
              <a:latin typeface="Calibri"/>
              <a:ea typeface="Calibri"/>
              <a:cs typeface="Calibri"/>
              <a:sym typeface="Calibri"/>
            </a:endParaRPr>
          </a:p>
          <a:p>
            <a:pPr marL="228600" marR="0" lvl="0" indent="-228600" algn="l" rtl="0">
              <a:lnSpc>
                <a:spcPct val="90000"/>
              </a:lnSpc>
              <a:spcBef>
                <a:spcPts val="1000"/>
              </a:spcBef>
              <a:spcAft>
                <a:spcPts val="0"/>
              </a:spcAft>
              <a:buClr>
                <a:schemeClr val="dk1"/>
              </a:buClr>
              <a:buSzPts val="2800"/>
              <a:buFont typeface="Arial"/>
              <a:buChar char="•"/>
            </a:pPr>
            <a:r>
              <a:rPr lang="en-US" sz="2800" b="1" i="0" u="none" strike="noStrike" cap="none" dirty="0">
                <a:solidFill>
                  <a:schemeClr val="accent1"/>
                </a:solidFill>
                <a:latin typeface="Calibri"/>
                <a:ea typeface="Calibri"/>
                <a:cs typeface="Calibri"/>
                <a:sym typeface="Calibri"/>
              </a:rPr>
              <a:t>Classification Accuracy: 75.1% (AUC 0.74) with 15 features</a:t>
            </a:r>
            <a:endParaRPr sz="2800" b="1" i="0" u="none" strike="noStrike" cap="none" dirty="0">
              <a:solidFill>
                <a:schemeClr val="accent1"/>
              </a:solidFill>
              <a:latin typeface="Calibri"/>
              <a:ea typeface="Calibri"/>
              <a:cs typeface="Calibri"/>
              <a:sym typeface="Calibri"/>
            </a:endParaRPr>
          </a:p>
        </p:txBody>
      </p:sp>
    </p:spTree>
    <p:extLst>
      <p:ext uri="{BB962C8B-B14F-4D97-AF65-F5344CB8AC3E}">
        <p14:creationId xmlns:p14="http://schemas.microsoft.com/office/powerpoint/2010/main" val="4666837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Shape 130"/>
          <p:cNvSpPr txBox="1">
            <a:spLocks noGrp="1"/>
          </p:cNvSpPr>
          <p:nvPr>
            <p:ph type="title"/>
          </p:nvPr>
        </p:nvSpPr>
        <p:spPr>
          <a:xfrm>
            <a:off x="838200" y="0"/>
            <a:ext cx="10515600" cy="1325563"/>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4400"/>
              <a:buFont typeface="Calibri"/>
              <a:buNone/>
            </a:pPr>
            <a:r>
              <a:rPr lang="en-US" sz="4400" b="0" i="0" u="none" strike="noStrike" cap="none" dirty="0">
                <a:solidFill>
                  <a:schemeClr val="accent1"/>
                </a:solidFill>
                <a:latin typeface="Calibri"/>
                <a:ea typeface="Calibri"/>
                <a:cs typeface="Calibri"/>
                <a:sym typeface="Calibri"/>
              </a:rPr>
              <a:t>Convolutional Neural Network</a:t>
            </a:r>
            <a:endParaRPr sz="4400" b="0" i="0" u="none" strike="noStrike" cap="none" dirty="0">
              <a:solidFill>
                <a:schemeClr val="accent1"/>
              </a:solidFill>
              <a:latin typeface="Calibri"/>
              <a:ea typeface="Calibri"/>
              <a:cs typeface="Calibri"/>
              <a:sym typeface="Calibri"/>
            </a:endParaRPr>
          </a:p>
        </p:txBody>
      </p:sp>
      <p:sp>
        <p:nvSpPr>
          <p:cNvPr id="131" name="Shape 131"/>
          <p:cNvSpPr txBox="1">
            <a:spLocks noGrp="1"/>
          </p:cNvSpPr>
          <p:nvPr>
            <p:ph idx="1"/>
          </p:nvPr>
        </p:nvSpPr>
        <p:spPr>
          <a:xfrm>
            <a:off x="838200" y="1288597"/>
            <a:ext cx="10515600" cy="4351338"/>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2800"/>
              <a:buNone/>
            </a:pPr>
            <a:endParaRPr dirty="0">
              <a:solidFill>
                <a:schemeClr val="accent1"/>
              </a:solidFill>
            </a:endParaRPr>
          </a:p>
          <a:p>
            <a:pPr marL="228600" marR="0" lvl="0" indent="-228600" algn="l" rtl="0">
              <a:lnSpc>
                <a:spcPct val="90000"/>
              </a:lnSpc>
              <a:spcBef>
                <a:spcPts val="1000"/>
              </a:spcBef>
              <a:spcAft>
                <a:spcPts val="0"/>
              </a:spcAft>
              <a:buClr>
                <a:schemeClr val="dk1"/>
              </a:buClr>
              <a:buSzPts val="2800"/>
              <a:buFont typeface="Arial"/>
              <a:buChar char="•"/>
            </a:pPr>
            <a:r>
              <a:rPr lang="en-US" sz="2800" b="1" i="0" u="none" strike="noStrike" cap="none" dirty="0">
                <a:solidFill>
                  <a:schemeClr val="accent1"/>
                </a:solidFill>
                <a:latin typeface="Calibri"/>
                <a:ea typeface="Calibri"/>
                <a:cs typeface="Calibri"/>
                <a:sym typeface="Calibri"/>
              </a:rPr>
              <a:t>Data augmentation on Cohort 1: 15 degree rotation and flipping (horizontally and vertically)</a:t>
            </a:r>
          </a:p>
          <a:p>
            <a:pPr marL="228600" marR="0" lvl="0" indent="-228600" algn="l" rtl="0">
              <a:lnSpc>
                <a:spcPct val="90000"/>
              </a:lnSpc>
              <a:spcBef>
                <a:spcPts val="1000"/>
              </a:spcBef>
              <a:spcAft>
                <a:spcPts val="0"/>
              </a:spcAft>
              <a:buClr>
                <a:schemeClr val="dk1"/>
              </a:buClr>
              <a:buSzPts val="2800"/>
              <a:buFont typeface="Arial"/>
              <a:buChar char="•"/>
            </a:pPr>
            <a:endParaRPr b="1" dirty="0">
              <a:solidFill>
                <a:schemeClr val="accent1"/>
              </a:solidFill>
            </a:endParaRPr>
          </a:p>
          <a:p>
            <a:pPr marL="228600" marR="0" lvl="0" indent="-228600" algn="l" rtl="0">
              <a:lnSpc>
                <a:spcPct val="90000"/>
              </a:lnSpc>
              <a:spcBef>
                <a:spcPts val="1000"/>
              </a:spcBef>
              <a:spcAft>
                <a:spcPts val="0"/>
              </a:spcAft>
              <a:buClr>
                <a:schemeClr val="dk1"/>
              </a:buClr>
              <a:buSzPts val="2800"/>
              <a:buFont typeface="Arial"/>
              <a:buChar char="•"/>
            </a:pPr>
            <a:r>
              <a:rPr lang="en-US" sz="2800" b="1" i="0" u="none" strike="noStrike" cap="none" dirty="0">
                <a:solidFill>
                  <a:schemeClr val="accent1"/>
                </a:solidFill>
                <a:latin typeface="Calibri"/>
                <a:ea typeface="Calibri"/>
                <a:cs typeface="Calibri"/>
                <a:sym typeface="Calibri"/>
              </a:rPr>
              <a:t>Learning rate: 0.0001</a:t>
            </a:r>
            <a:r>
              <a:rPr lang="en-US" b="1" dirty="0">
                <a:solidFill>
                  <a:schemeClr val="accent1"/>
                </a:solidFill>
                <a:sym typeface="Calibri"/>
              </a:rPr>
              <a:t>;  </a:t>
            </a:r>
            <a:r>
              <a:rPr lang="en-US" sz="2800" b="1" i="0" u="none" strike="noStrike" cap="none" dirty="0">
                <a:solidFill>
                  <a:schemeClr val="accent1"/>
                </a:solidFill>
                <a:latin typeface="Calibri"/>
                <a:ea typeface="Calibri"/>
                <a:cs typeface="Calibri"/>
                <a:sym typeface="Calibri"/>
              </a:rPr>
              <a:t>Input Image size: 100x100</a:t>
            </a:r>
          </a:p>
          <a:p>
            <a:pPr marL="228600" marR="0" lvl="0" indent="-228600" algn="l" rtl="0">
              <a:lnSpc>
                <a:spcPct val="90000"/>
              </a:lnSpc>
              <a:spcBef>
                <a:spcPts val="1000"/>
              </a:spcBef>
              <a:spcAft>
                <a:spcPts val="0"/>
              </a:spcAft>
              <a:buClr>
                <a:schemeClr val="dk1"/>
              </a:buClr>
              <a:buSzPts val="2800"/>
              <a:buFont typeface="Arial"/>
              <a:buChar char="•"/>
            </a:pPr>
            <a:endParaRPr b="1" dirty="0">
              <a:solidFill>
                <a:schemeClr val="accent1"/>
              </a:solidFill>
            </a:endParaRPr>
          </a:p>
          <a:p>
            <a:pPr marL="228600" marR="0" lvl="0" indent="-228600" algn="l" rtl="0">
              <a:lnSpc>
                <a:spcPct val="90000"/>
              </a:lnSpc>
              <a:spcBef>
                <a:spcPts val="1000"/>
              </a:spcBef>
              <a:spcAft>
                <a:spcPts val="0"/>
              </a:spcAft>
              <a:buClr>
                <a:schemeClr val="dk1"/>
              </a:buClr>
              <a:buSzPts val="2800"/>
              <a:buFont typeface="Arial"/>
              <a:buChar char="•"/>
            </a:pPr>
            <a:r>
              <a:rPr lang="en-US" sz="2800" b="1" i="0" u="none" strike="noStrike" cap="none" dirty="0">
                <a:solidFill>
                  <a:schemeClr val="accent1"/>
                </a:solidFill>
                <a:latin typeface="Calibri"/>
                <a:ea typeface="Calibri"/>
                <a:cs typeface="Calibri"/>
                <a:sym typeface="Calibri"/>
              </a:rPr>
              <a:t>70% of the augmented data was used for training and 30% for validation</a:t>
            </a:r>
            <a:endParaRPr b="1" dirty="0">
              <a:solidFill>
                <a:schemeClr val="accent1"/>
              </a:solidFill>
            </a:endParaRPr>
          </a:p>
          <a:p>
            <a:pPr marL="228600" marR="0" lvl="0" indent="-228600" algn="l" rtl="0">
              <a:lnSpc>
                <a:spcPct val="90000"/>
              </a:lnSpc>
              <a:spcBef>
                <a:spcPts val="1000"/>
              </a:spcBef>
              <a:spcAft>
                <a:spcPts val="0"/>
              </a:spcAft>
              <a:buClr>
                <a:schemeClr val="dk1"/>
              </a:buClr>
              <a:buSzPts val="2800"/>
              <a:buFont typeface="Arial"/>
              <a:buChar char="•"/>
            </a:pPr>
            <a:endParaRPr lang="en-US" sz="2800" b="1" i="0" u="none" strike="noStrike" cap="none" dirty="0">
              <a:solidFill>
                <a:schemeClr val="accent1"/>
              </a:solidFill>
              <a:latin typeface="Calibri"/>
              <a:ea typeface="Calibri"/>
              <a:cs typeface="Calibri"/>
              <a:sym typeface="Calibri"/>
            </a:endParaRPr>
          </a:p>
          <a:p>
            <a:pPr marL="228600" marR="0" lvl="0" indent="-228600" algn="l" rtl="0">
              <a:lnSpc>
                <a:spcPct val="90000"/>
              </a:lnSpc>
              <a:spcBef>
                <a:spcPts val="1000"/>
              </a:spcBef>
              <a:spcAft>
                <a:spcPts val="0"/>
              </a:spcAft>
              <a:buClr>
                <a:schemeClr val="dk1"/>
              </a:buClr>
              <a:buSzPts val="2800"/>
              <a:buFont typeface="Arial"/>
              <a:buChar char="•"/>
            </a:pPr>
            <a:r>
              <a:rPr lang="en-US" sz="2800" b="1" i="0" u="none" strike="noStrike" cap="none" dirty="0">
                <a:solidFill>
                  <a:schemeClr val="accent1"/>
                </a:solidFill>
                <a:latin typeface="Calibri"/>
                <a:ea typeface="Calibri"/>
                <a:cs typeface="Calibri"/>
                <a:sym typeface="Calibri"/>
              </a:rPr>
              <a:t>Cohort 2 was used to test the best validated model </a:t>
            </a:r>
            <a:endParaRPr sz="2800" b="1" i="0" u="none" strike="noStrike" cap="none" dirty="0">
              <a:solidFill>
                <a:schemeClr val="accent1"/>
              </a:solidFill>
              <a:latin typeface="Calibri"/>
              <a:ea typeface="Calibri"/>
              <a:cs typeface="Calibri"/>
              <a:sym typeface="Calibri"/>
            </a:endParaRPr>
          </a:p>
        </p:txBody>
      </p:sp>
    </p:spTree>
    <p:extLst>
      <p:ext uri="{BB962C8B-B14F-4D97-AF65-F5344CB8AC3E}">
        <p14:creationId xmlns:p14="http://schemas.microsoft.com/office/powerpoint/2010/main" val="15135376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Shape 136"/>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4400"/>
              <a:buFont typeface="Calibri"/>
              <a:buNone/>
            </a:pPr>
            <a:r>
              <a:rPr lang="en-US" sz="4400" b="0" i="0" u="none" strike="noStrike" cap="none" dirty="0">
                <a:solidFill>
                  <a:schemeClr val="accent1"/>
                </a:solidFill>
                <a:latin typeface="Calibri"/>
                <a:ea typeface="Calibri"/>
                <a:cs typeface="Calibri"/>
                <a:sym typeface="Calibri"/>
              </a:rPr>
              <a:t>CNN</a:t>
            </a:r>
            <a:r>
              <a:rPr lang="en-US" sz="4400" b="0" i="0" u="none" strike="noStrike" cap="none" dirty="0">
                <a:solidFill>
                  <a:schemeClr val="dk1"/>
                </a:solidFill>
                <a:latin typeface="Calibri"/>
                <a:ea typeface="Calibri"/>
                <a:cs typeface="Calibri"/>
                <a:sym typeface="Calibri"/>
              </a:rPr>
              <a:t> </a:t>
            </a:r>
            <a:r>
              <a:rPr lang="en-US" sz="4400" b="0" i="0" u="none" strike="noStrike" cap="none" dirty="0">
                <a:solidFill>
                  <a:schemeClr val="accent1"/>
                </a:solidFill>
                <a:latin typeface="Calibri"/>
                <a:ea typeface="Calibri"/>
                <a:cs typeface="Calibri"/>
                <a:sym typeface="Calibri"/>
              </a:rPr>
              <a:t>architectures</a:t>
            </a:r>
            <a:endParaRPr sz="4400" b="0" i="0" u="none" strike="noStrike" cap="none" dirty="0">
              <a:solidFill>
                <a:schemeClr val="accent1"/>
              </a:solidFill>
              <a:latin typeface="Calibri"/>
              <a:ea typeface="Calibri"/>
              <a:cs typeface="Calibri"/>
              <a:sym typeface="Calibri"/>
            </a:endParaRPr>
          </a:p>
        </p:txBody>
      </p:sp>
      <p:sp>
        <p:nvSpPr>
          <p:cNvPr id="137" name="Shape 137"/>
          <p:cNvSpPr txBox="1">
            <a:spLocks noGrp="1"/>
          </p:cNvSpPr>
          <p:nvPr>
            <p:ph idx="1"/>
          </p:nvPr>
        </p:nvSpPr>
        <p:spPr>
          <a:prstGeom prst="rect">
            <a:avLst/>
          </a:prstGeom>
          <a:noFill/>
          <a:ln>
            <a:noFill/>
          </a:ln>
        </p:spPr>
        <p:txBody>
          <a:bodyPr spcFirstLastPara="1" wrap="square" lIns="91425" tIns="45700" rIns="91425" bIns="45700" anchor="t" anchorCtr="0">
            <a:noAutofit/>
          </a:bodyPr>
          <a:lstStyle/>
          <a:p>
            <a:pPr marL="228600" marR="0" lvl="0" indent="-228600" algn="l" rtl="0">
              <a:lnSpc>
                <a:spcPct val="90000"/>
              </a:lnSpc>
              <a:spcBef>
                <a:spcPts val="0"/>
              </a:spcBef>
              <a:spcAft>
                <a:spcPts val="0"/>
              </a:spcAft>
              <a:buClr>
                <a:schemeClr val="dk1"/>
              </a:buClr>
              <a:buSzPts val="2800"/>
              <a:buFont typeface="Arial"/>
              <a:buChar char="•"/>
            </a:pPr>
            <a:r>
              <a:rPr lang="en-US" sz="2800" b="1" i="0" u="none" strike="noStrike" cap="none" dirty="0">
                <a:solidFill>
                  <a:schemeClr val="accent1"/>
                </a:solidFill>
                <a:latin typeface="Calibri"/>
                <a:ea typeface="Calibri"/>
                <a:cs typeface="Calibri"/>
                <a:sym typeface="Calibri"/>
              </a:rPr>
              <a:t>3 CNN architectures were proposed</a:t>
            </a:r>
            <a:endParaRPr b="1" dirty="0">
              <a:solidFill>
                <a:schemeClr val="accent1"/>
              </a:solidFill>
            </a:endParaRPr>
          </a:p>
          <a:p>
            <a:pPr marL="228600" marR="0" lvl="0" indent="-50800" algn="l" rtl="0">
              <a:lnSpc>
                <a:spcPct val="90000"/>
              </a:lnSpc>
              <a:spcBef>
                <a:spcPts val="1000"/>
              </a:spcBef>
              <a:spcAft>
                <a:spcPts val="0"/>
              </a:spcAft>
              <a:buClr>
                <a:schemeClr val="dk1"/>
              </a:buClr>
              <a:buSzPts val="2800"/>
              <a:buFont typeface="Arial"/>
              <a:buNone/>
            </a:pPr>
            <a:endParaRPr sz="2800" b="1" i="0" u="none" strike="noStrike" cap="none" dirty="0">
              <a:solidFill>
                <a:schemeClr val="accent1"/>
              </a:solidFill>
              <a:latin typeface="Calibri"/>
              <a:ea typeface="Calibri"/>
              <a:cs typeface="Calibri"/>
              <a:sym typeface="Calibri"/>
            </a:endParaRPr>
          </a:p>
          <a:p>
            <a:pPr marL="228600" marR="0" lvl="0" indent="-228600" algn="l" rtl="0">
              <a:lnSpc>
                <a:spcPct val="90000"/>
              </a:lnSpc>
              <a:spcBef>
                <a:spcPts val="1000"/>
              </a:spcBef>
              <a:spcAft>
                <a:spcPts val="0"/>
              </a:spcAft>
              <a:buClr>
                <a:schemeClr val="dk1"/>
              </a:buClr>
              <a:buSzPts val="2800"/>
              <a:buFont typeface="Arial"/>
              <a:buChar char="•"/>
            </a:pPr>
            <a:r>
              <a:rPr lang="en-US" sz="2800" b="1" i="0" u="none" strike="noStrike" cap="none" dirty="0">
                <a:solidFill>
                  <a:schemeClr val="accent1"/>
                </a:solidFill>
                <a:latin typeface="Calibri"/>
                <a:ea typeface="Calibri"/>
                <a:cs typeface="Calibri"/>
                <a:sym typeface="Calibri"/>
              </a:rPr>
              <a:t>Classification using CNN architecture 1: 75.1% (AUC 0.82)</a:t>
            </a:r>
            <a:endParaRPr b="1" dirty="0">
              <a:solidFill>
                <a:schemeClr val="accent1"/>
              </a:solidFill>
            </a:endParaRPr>
          </a:p>
          <a:p>
            <a:pPr marL="228600" marR="0" lvl="0" indent="-50800" algn="l" rtl="0">
              <a:lnSpc>
                <a:spcPct val="90000"/>
              </a:lnSpc>
              <a:spcBef>
                <a:spcPts val="1000"/>
              </a:spcBef>
              <a:spcAft>
                <a:spcPts val="0"/>
              </a:spcAft>
              <a:buClr>
                <a:schemeClr val="dk1"/>
              </a:buClr>
              <a:buSzPts val="2800"/>
              <a:buFont typeface="Arial"/>
              <a:buNone/>
            </a:pPr>
            <a:endParaRPr sz="2800" b="1" i="0" u="none" strike="noStrike" cap="none" dirty="0">
              <a:solidFill>
                <a:schemeClr val="accent1"/>
              </a:solidFill>
              <a:latin typeface="Calibri"/>
              <a:ea typeface="Calibri"/>
              <a:cs typeface="Calibri"/>
              <a:sym typeface="Calibri"/>
            </a:endParaRPr>
          </a:p>
          <a:p>
            <a:pPr marL="228600" marR="0" lvl="0" indent="-228600" algn="l" rtl="0">
              <a:lnSpc>
                <a:spcPct val="90000"/>
              </a:lnSpc>
              <a:spcBef>
                <a:spcPts val="1000"/>
              </a:spcBef>
              <a:spcAft>
                <a:spcPts val="0"/>
              </a:spcAft>
              <a:buClr>
                <a:schemeClr val="dk1"/>
              </a:buClr>
              <a:buSzPts val="2800"/>
              <a:buFont typeface="Arial"/>
              <a:buChar char="•"/>
            </a:pPr>
            <a:r>
              <a:rPr lang="en-US" sz="2800" b="1" i="0" u="none" strike="noStrike" cap="none" dirty="0">
                <a:solidFill>
                  <a:schemeClr val="accent1"/>
                </a:solidFill>
                <a:latin typeface="Calibri"/>
                <a:ea typeface="Calibri"/>
                <a:cs typeface="Calibri"/>
                <a:sym typeface="Calibri"/>
              </a:rPr>
              <a:t>Classification using CNN architecture 2: 75.5% (AUC 0.86)</a:t>
            </a:r>
            <a:endParaRPr b="1" dirty="0">
              <a:solidFill>
                <a:schemeClr val="accent1"/>
              </a:solidFill>
            </a:endParaRPr>
          </a:p>
          <a:p>
            <a:pPr marL="228600" marR="0" lvl="0" indent="-50800" algn="l" rtl="0">
              <a:lnSpc>
                <a:spcPct val="90000"/>
              </a:lnSpc>
              <a:spcBef>
                <a:spcPts val="1000"/>
              </a:spcBef>
              <a:spcAft>
                <a:spcPts val="0"/>
              </a:spcAft>
              <a:buClr>
                <a:schemeClr val="dk1"/>
              </a:buClr>
              <a:buSzPts val="2800"/>
              <a:buFont typeface="Arial"/>
              <a:buNone/>
            </a:pPr>
            <a:endParaRPr sz="2800" b="1" i="0" u="none" strike="noStrike" cap="none" dirty="0">
              <a:solidFill>
                <a:schemeClr val="accent1"/>
              </a:solidFill>
              <a:latin typeface="Calibri"/>
              <a:ea typeface="Calibri"/>
              <a:cs typeface="Calibri"/>
              <a:sym typeface="Calibri"/>
            </a:endParaRPr>
          </a:p>
          <a:p>
            <a:pPr marL="228600" marR="0" lvl="0" indent="-228600" algn="l" rtl="0">
              <a:lnSpc>
                <a:spcPct val="90000"/>
              </a:lnSpc>
              <a:spcBef>
                <a:spcPts val="1000"/>
              </a:spcBef>
              <a:spcAft>
                <a:spcPts val="0"/>
              </a:spcAft>
              <a:buClr>
                <a:schemeClr val="dk1"/>
              </a:buClr>
              <a:buSzPts val="2800"/>
              <a:buFont typeface="Arial"/>
              <a:buChar char="•"/>
            </a:pPr>
            <a:r>
              <a:rPr lang="en-US" sz="2800" b="1" i="0" u="none" strike="noStrike" cap="none" dirty="0">
                <a:solidFill>
                  <a:schemeClr val="accent1"/>
                </a:solidFill>
                <a:latin typeface="Calibri"/>
                <a:ea typeface="Calibri"/>
                <a:cs typeface="Calibri"/>
                <a:sym typeface="Calibri"/>
              </a:rPr>
              <a:t>Classification using CNN architecture 3: 76 (AUC 0.87)</a:t>
            </a:r>
            <a:endParaRPr b="1" dirty="0">
              <a:solidFill>
                <a:schemeClr val="accent1"/>
              </a:solidFill>
            </a:endParaRPr>
          </a:p>
          <a:p>
            <a:pPr marL="228600" marR="0" lvl="0" indent="-50800" algn="l" rtl="0">
              <a:lnSpc>
                <a:spcPct val="90000"/>
              </a:lnSpc>
              <a:spcBef>
                <a:spcPts val="1000"/>
              </a:spcBef>
              <a:spcAft>
                <a:spcPts val="0"/>
              </a:spcAft>
              <a:buClr>
                <a:schemeClr val="dk1"/>
              </a:buClr>
              <a:buSzPts val="2800"/>
              <a:buFont typeface="Arial"/>
              <a:buNone/>
            </a:pPr>
            <a:endParaRPr sz="2800" b="0" i="0" u="none" strike="noStrike" cap="none"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4267986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Shape 142"/>
          <p:cNvSpPr txBox="1">
            <a:spLocks noGrp="1"/>
          </p:cNvSpPr>
          <p:nvPr>
            <p:ph type="title"/>
          </p:nvPr>
        </p:nvSpPr>
        <p:spPr>
          <a:xfrm>
            <a:off x="838200" y="243205"/>
            <a:ext cx="10515600" cy="1325563"/>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4400"/>
              <a:buFont typeface="Calibri"/>
              <a:buNone/>
            </a:pPr>
            <a:r>
              <a:rPr lang="en-US" sz="4400" b="0" i="0" u="none" strike="noStrike" cap="none" dirty="0">
                <a:solidFill>
                  <a:schemeClr val="accent1"/>
                </a:solidFill>
                <a:latin typeface="Calibri"/>
                <a:ea typeface="Calibri"/>
                <a:cs typeface="Calibri"/>
                <a:sym typeface="Calibri"/>
              </a:rPr>
              <a:t>Ensemble Approach</a:t>
            </a:r>
            <a:endParaRPr sz="4400" b="0" i="0" u="none" strike="noStrike" cap="none" dirty="0">
              <a:solidFill>
                <a:schemeClr val="accent1"/>
              </a:solidFill>
              <a:latin typeface="Calibri"/>
              <a:ea typeface="Calibri"/>
              <a:cs typeface="Calibri"/>
              <a:sym typeface="Calibri"/>
            </a:endParaRPr>
          </a:p>
        </p:txBody>
      </p:sp>
      <p:sp>
        <p:nvSpPr>
          <p:cNvPr id="143" name="Shape 143"/>
          <p:cNvSpPr txBox="1">
            <a:spLocks noGrp="1"/>
          </p:cNvSpPr>
          <p:nvPr>
            <p:ph idx="1"/>
          </p:nvPr>
        </p:nvSpPr>
        <p:spPr>
          <a:xfrm>
            <a:off x="316992" y="1423288"/>
            <a:ext cx="11692128" cy="4441063"/>
          </a:xfrm>
          <a:prstGeom prst="rect">
            <a:avLst/>
          </a:prstGeom>
          <a:noFill/>
          <a:ln>
            <a:noFill/>
          </a:ln>
        </p:spPr>
        <p:txBody>
          <a:bodyPr spcFirstLastPara="1" wrap="square" lIns="91425" tIns="45700" rIns="91425" bIns="45700" anchor="t" anchorCtr="0">
            <a:noAutofit/>
          </a:bodyPr>
          <a:lstStyle/>
          <a:p>
            <a:pPr marL="228600" marR="0" lvl="0" indent="-228600" algn="l" rtl="0">
              <a:lnSpc>
                <a:spcPct val="80000"/>
              </a:lnSpc>
              <a:spcBef>
                <a:spcPts val="0"/>
              </a:spcBef>
              <a:spcAft>
                <a:spcPts val="0"/>
              </a:spcAft>
              <a:buClr>
                <a:schemeClr val="dk1"/>
              </a:buClr>
              <a:buSzPts val="2800"/>
              <a:buFont typeface="Arial"/>
              <a:buChar char="•"/>
            </a:pPr>
            <a:r>
              <a:rPr lang="en-US" sz="3200" b="1" i="0" u="none" strike="noStrike" cap="none" dirty="0">
                <a:solidFill>
                  <a:schemeClr val="accent1"/>
                </a:solidFill>
                <a:latin typeface="Calibri"/>
                <a:ea typeface="Calibri"/>
                <a:cs typeface="Calibri"/>
                <a:sym typeface="Calibri"/>
              </a:rPr>
              <a:t>Three Ensemble Combination Approaches: Voting, Average, Median </a:t>
            </a:r>
            <a:endParaRPr sz="3200" b="1" dirty="0">
              <a:solidFill>
                <a:schemeClr val="accent1"/>
              </a:solidFill>
            </a:endParaRPr>
          </a:p>
          <a:p>
            <a:pPr marL="228600" marR="0" lvl="0" indent="-50800" algn="l" rtl="0">
              <a:lnSpc>
                <a:spcPct val="80000"/>
              </a:lnSpc>
              <a:spcBef>
                <a:spcPts val="1000"/>
              </a:spcBef>
              <a:spcAft>
                <a:spcPts val="0"/>
              </a:spcAft>
              <a:buClr>
                <a:schemeClr val="dk1"/>
              </a:buClr>
              <a:buSzPts val="2800"/>
              <a:buFont typeface="Arial"/>
              <a:buNone/>
            </a:pPr>
            <a:endParaRPr sz="3200" b="1" i="0" u="none" strike="noStrike" cap="none" dirty="0">
              <a:solidFill>
                <a:schemeClr val="accent1"/>
              </a:solidFill>
              <a:latin typeface="Calibri"/>
              <a:ea typeface="Calibri"/>
              <a:cs typeface="Calibri"/>
              <a:sym typeface="Calibri"/>
            </a:endParaRPr>
          </a:p>
          <a:p>
            <a:pPr marL="228600" marR="0" lvl="0" indent="-228600" algn="l" rtl="0">
              <a:lnSpc>
                <a:spcPct val="80000"/>
              </a:lnSpc>
              <a:spcBef>
                <a:spcPts val="1000"/>
              </a:spcBef>
              <a:spcAft>
                <a:spcPts val="0"/>
              </a:spcAft>
              <a:buClr>
                <a:schemeClr val="dk1"/>
              </a:buClr>
              <a:buSzPts val="2800"/>
              <a:buFont typeface="Arial"/>
              <a:buChar char="•"/>
            </a:pPr>
            <a:r>
              <a:rPr lang="en-US" sz="3200" b="1" i="0" u="none" strike="noStrike" cap="none" dirty="0">
                <a:solidFill>
                  <a:schemeClr val="accent1"/>
                </a:solidFill>
                <a:latin typeface="Calibri"/>
                <a:ea typeface="Calibri"/>
                <a:cs typeface="Calibri"/>
                <a:sym typeface="Calibri"/>
              </a:rPr>
              <a:t>Three subsets of classifiers were created for different  ensembles</a:t>
            </a:r>
            <a:endParaRPr sz="3200" b="1" dirty="0">
              <a:solidFill>
                <a:schemeClr val="accent1"/>
              </a:solidFill>
            </a:endParaRPr>
          </a:p>
          <a:p>
            <a:pPr marL="228600" marR="0" lvl="0" indent="-50800" algn="l" rtl="0">
              <a:lnSpc>
                <a:spcPct val="80000"/>
              </a:lnSpc>
              <a:spcBef>
                <a:spcPts val="1000"/>
              </a:spcBef>
              <a:spcAft>
                <a:spcPts val="0"/>
              </a:spcAft>
              <a:buClr>
                <a:schemeClr val="dk1"/>
              </a:buClr>
              <a:buSzPts val="2800"/>
              <a:buFont typeface="Arial"/>
              <a:buNone/>
            </a:pPr>
            <a:endParaRPr sz="3200" b="1" i="0" u="none" strike="noStrike" cap="none" dirty="0">
              <a:solidFill>
                <a:schemeClr val="accent1"/>
              </a:solidFill>
              <a:latin typeface="Calibri"/>
              <a:ea typeface="Calibri"/>
              <a:cs typeface="Calibri"/>
              <a:sym typeface="Calibri"/>
            </a:endParaRPr>
          </a:p>
          <a:p>
            <a:pPr marL="228600" marR="0" lvl="0" indent="-228600" algn="l" rtl="0">
              <a:lnSpc>
                <a:spcPct val="80000"/>
              </a:lnSpc>
              <a:spcBef>
                <a:spcPts val="1000"/>
              </a:spcBef>
              <a:spcAft>
                <a:spcPts val="0"/>
              </a:spcAft>
              <a:buClr>
                <a:schemeClr val="dk1"/>
              </a:buClr>
              <a:buSzPts val="2800"/>
              <a:buFont typeface="Arial"/>
              <a:buChar char="•"/>
            </a:pPr>
            <a:r>
              <a:rPr lang="en-US" sz="3200" b="1" i="0" u="none" strike="noStrike" cap="none" dirty="0">
                <a:solidFill>
                  <a:schemeClr val="accent1"/>
                </a:solidFill>
                <a:latin typeface="Calibri"/>
                <a:ea typeface="Calibri"/>
                <a:cs typeface="Calibri"/>
                <a:sym typeface="Calibri"/>
              </a:rPr>
              <a:t>Subset 1: 3 CNN architectures</a:t>
            </a:r>
            <a:endParaRPr sz="3200" b="1" dirty="0">
              <a:solidFill>
                <a:schemeClr val="accent1"/>
              </a:solidFill>
            </a:endParaRPr>
          </a:p>
          <a:p>
            <a:pPr marL="228600" marR="0" lvl="0" indent="-50800" algn="l" rtl="0">
              <a:lnSpc>
                <a:spcPct val="80000"/>
              </a:lnSpc>
              <a:spcBef>
                <a:spcPts val="1000"/>
              </a:spcBef>
              <a:spcAft>
                <a:spcPts val="0"/>
              </a:spcAft>
              <a:buClr>
                <a:schemeClr val="dk1"/>
              </a:buClr>
              <a:buSzPts val="2800"/>
              <a:buFont typeface="Arial"/>
              <a:buNone/>
            </a:pPr>
            <a:endParaRPr sz="3200" b="1" i="0" u="none" strike="noStrike" cap="none" dirty="0">
              <a:solidFill>
                <a:schemeClr val="accent1"/>
              </a:solidFill>
              <a:latin typeface="Calibri"/>
              <a:ea typeface="Calibri"/>
              <a:cs typeface="Calibri"/>
              <a:sym typeface="Calibri"/>
            </a:endParaRPr>
          </a:p>
          <a:p>
            <a:pPr marL="228600" marR="0" lvl="0" indent="-228600" algn="l" rtl="0">
              <a:lnSpc>
                <a:spcPct val="80000"/>
              </a:lnSpc>
              <a:spcBef>
                <a:spcPts val="1000"/>
              </a:spcBef>
              <a:spcAft>
                <a:spcPts val="0"/>
              </a:spcAft>
              <a:buClr>
                <a:schemeClr val="dk1"/>
              </a:buClr>
              <a:buSzPts val="2800"/>
              <a:buFont typeface="Arial"/>
              <a:buChar char="•"/>
            </a:pPr>
            <a:r>
              <a:rPr lang="en-US" sz="3200" b="1" i="0" u="none" strike="noStrike" cap="none" dirty="0">
                <a:solidFill>
                  <a:schemeClr val="accent1"/>
                </a:solidFill>
                <a:latin typeface="Calibri"/>
                <a:ea typeface="Calibri"/>
                <a:cs typeface="Calibri"/>
                <a:sym typeface="Calibri"/>
              </a:rPr>
              <a:t>Subset 2: Best CNN model, </a:t>
            </a:r>
            <a:r>
              <a:rPr lang="en-US" sz="3200" b="1" i="0" u="none" strike="noStrike" cap="none" dirty="0" err="1">
                <a:solidFill>
                  <a:schemeClr val="accent1"/>
                </a:solidFill>
                <a:latin typeface="Calibri"/>
                <a:ea typeface="Calibri"/>
                <a:cs typeface="Calibri"/>
                <a:sym typeface="Calibri"/>
              </a:rPr>
              <a:t>Radiomics</a:t>
            </a:r>
            <a:r>
              <a:rPr lang="en-US" sz="3200" b="1" i="0" u="none" strike="noStrike" cap="none" dirty="0">
                <a:solidFill>
                  <a:schemeClr val="accent1"/>
                </a:solidFill>
                <a:latin typeface="Calibri"/>
                <a:ea typeface="Calibri"/>
                <a:cs typeface="Calibri"/>
                <a:sym typeface="Calibri"/>
              </a:rPr>
              <a:t> and transfer learning models </a:t>
            </a:r>
            <a:endParaRPr sz="3200" b="1" dirty="0">
              <a:solidFill>
                <a:schemeClr val="accent1"/>
              </a:solidFill>
            </a:endParaRPr>
          </a:p>
          <a:p>
            <a:pPr marL="228600" marR="0" lvl="0" indent="-50800" algn="l" rtl="0">
              <a:lnSpc>
                <a:spcPct val="80000"/>
              </a:lnSpc>
              <a:spcBef>
                <a:spcPts val="1000"/>
              </a:spcBef>
              <a:spcAft>
                <a:spcPts val="0"/>
              </a:spcAft>
              <a:buClr>
                <a:schemeClr val="dk1"/>
              </a:buClr>
              <a:buSzPts val="2800"/>
              <a:buFont typeface="Arial"/>
              <a:buNone/>
            </a:pPr>
            <a:endParaRPr sz="3600" b="1" i="0" u="none" strike="noStrike" cap="none" dirty="0">
              <a:solidFill>
                <a:schemeClr val="accent1"/>
              </a:solidFill>
              <a:latin typeface="Calibri"/>
              <a:ea typeface="Calibri"/>
              <a:cs typeface="Calibri"/>
              <a:sym typeface="Calibri"/>
            </a:endParaRPr>
          </a:p>
          <a:p>
            <a:pPr marL="228600" marR="0" lvl="0" indent="-228600" algn="l" rtl="0">
              <a:lnSpc>
                <a:spcPct val="80000"/>
              </a:lnSpc>
              <a:spcBef>
                <a:spcPts val="1000"/>
              </a:spcBef>
              <a:spcAft>
                <a:spcPts val="0"/>
              </a:spcAft>
              <a:buClr>
                <a:schemeClr val="dk1"/>
              </a:buClr>
              <a:buSzPts val="2800"/>
              <a:buFont typeface="Arial"/>
              <a:buChar char="•"/>
            </a:pPr>
            <a:r>
              <a:rPr lang="en-US" sz="3200" b="1" i="0" u="none" strike="noStrike" cap="none" dirty="0">
                <a:solidFill>
                  <a:schemeClr val="accent1"/>
                </a:solidFill>
                <a:latin typeface="Calibri"/>
                <a:ea typeface="Calibri"/>
                <a:cs typeface="Calibri"/>
                <a:sym typeface="Calibri"/>
              </a:rPr>
              <a:t>Subset 3: All 5 models</a:t>
            </a:r>
            <a:endParaRPr sz="3200" b="1" i="0" u="none" strike="noStrike" cap="none" dirty="0">
              <a:solidFill>
                <a:schemeClr val="accent1"/>
              </a:solidFill>
              <a:latin typeface="Calibri"/>
              <a:ea typeface="Calibri"/>
              <a:cs typeface="Calibri"/>
              <a:sym typeface="Calibri"/>
            </a:endParaRPr>
          </a:p>
        </p:txBody>
      </p:sp>
    </p:spTree>
    <p:extLst>
      <p:ext uri="{BB962C8B-B14F-4D97-AF65-F5344CB8AC3E}">
        <p14:creationId xmlns:p14="http://schemas.microsoft.com/office/powerpoint/2010/main" val="2484109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Shape 162"/>
          <p:cNvSpPr txBox="1">
            <a:spLocks noGrp="1"/>
          </p:cNvSpPr>
          <p:nvPr>
            <p:ph type="title"/>
          </p:nvPr>
        </p:nvSpPr>
        <p:spPr>
          <a:xfrm>
            <a:off x="838199" y="190954"/>
            <a:ext cx="10515600" cy="1325563"/>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4400"/>
              <a:buFont typeface="Calibri"/>
              <a:buNone/>
            </a:pPr>
            <a:r>
              <a:rPr lang="en-US" sz="4400" b="0" i="0" u="none" strike="noStrike" cap="none" dirty="0">
                <a:solidFill>
                  <a:schemeClr val="accent1"/>
                </a:solidFill>
                <a:latin typeface="Calibri"/>
                <a:ea typeface="Calibri"/>
                <a:cs typeface="Calibri"/>
                <a:sym typeface="Calibri"/>
              </a:rPr>
              <a:t>Ensemble Approach (Continued)</a:t>
            </a:r>
            <a:endParaRPr sz="4400" b="0" i="0" u="none" strike="noStrike" cap="none" dirty="0">
              <a:solidFill>
                <a:schemeClr val="accent1"/>
              </a:solidFill>
              <a:latin typeface="Calibri"/>
              <a:ea typeface="Calibri"/>
              <a:cs typeface="Calibri"/>
              <a:sym typeface="Calibri"/>
            </a:endParaRPr>
          </a:p>
        </p:txBody>
      </p:sp>
      <p:sp>
        <p:nvSpPr>
          <p:cNvPr id="163" name="Shape 163"/>
          <p:cNvSpPr txBox="1"/>
          <p:nvPr/>
        </p:nvSpPr>
        <p:spPr>
          <a:xfrm>
            <a:off x="838199" y="1331851"/>
            <a:ext cx="6791793"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800" dirty="0">
                <a:solidFill>
                  <a:schemeClr val="accent1"/>
                </a:solidFill>
                <a:latin typeface="Calibri"/>
                <a:ea typeface="Calibri"/>
                <a:cs typeface="Calibri"/>
                <a:sym typeface="Calibri"/>
              </a:rPr>
              <a:t>Subset 3: All 5 models </a:t>
            </a:r>
            <a:endParaRPr sz="2800" dirty="0">
              <a:solidFill>
                <a:schemeClr val="accent1"/>
              </a:solidFill>
              <a:latin typeface="Calibri"/>
              <a:ea typeface="Calibri"/>
              <a:cs typeface="Calibri"/>
              <a:sym typeface="Calibri"/>
            </a:endParaRPr>
          </a:p>
        </p:txBody>
      </p:sp>
      <p:graphicFrame>
        <p:nvGraphicFramePr>
          <p:cNvPr id="164" name="Shape 164"/>
          <p:cNvGraphicFramePr/>
          <p:nvPr/>
        </p:nvGraphicFramePr>
        <p:xfrm>
          <a:off x="631371" y="1886848"/>
          <a:ext cx="10929256" cy="4985666"/>
        </p:xfrm>
        <a:graphic>
          <a:graphicData uri="http://schemas.openxmlformats.org/drawingml/2006/table">
            <a:tbl>
              <a:tblPr firstRow="1" firstCol="1" bandRow="1">
                <a:noFill/>
              </a:tblPr>
              <a:tblGrid>
                <a:gridCol w="3439884">
                  <a:extLst>
                    <a:ext uri="{9D8B030D-6E8A-4147-A177-3AD203B41FA5}">
                      <a16:colId xmlns:a16="http://schemas.microsoft.com/office/drawing/2014/main" val="20000"/>
                    </a:ext>
                  </a:extLst>
                </a:gridCol>
                <a:gridCol w="2231921">
                  <a:extLst>
                    <a:ext uri="{9D8B030D-6E8A-4147-A177-3AD203B41FA5}">
                      <a16:colId xmlns:a16="http://schemas.microsoft.com/office/drawing/2014/main" val="20001"/>
                    </a:ext>
                  </a:extLst>
                </a:gridCol>
                <a:gridCol w="2546484">
                  <a:extLst>
                    <a:ext uri="{9D8B030D-6E8A-4147-A177-3AD203B41FA5}">
                      <a16:colId xmlns:a16="http://schemas.microsoft.com/office/drawing/2014/main" val="20002"/>
                    </a:ext>
                  </a:extLst>
                </a:gridCol>
                <a:gridCol w="2710967">
                  <a:extLst>
                    <a:ext uri="{9D8B030D-6E8A-4147-A177-3AD203B41FA5}">
                      <a16:colId xmlns:a16="http://schemas.microsoft.com/office/drawing/2014/main" val="20003"/>
                    </a:ext>
                  </a:extLst>
                </a:gridCol>
              </a:tblGrid>
              <a:tr h="453242">
                <a:tc>
                  <a:txBody>
                    <a:bodyPr/>
                    <a:lstStyle/>
                    <a:p>
                      <a:pPr marL="0" marR="0" lvl="0" indent="0" algn="ctr" rtl="0">
                        <a:spcBef>
                          <a:spcPts val="0"/>
                        </a:spcBef>
                        <a:spcAft>
                          <a:spcPts val="0"/>
                        </a:spcAft>
                        <a:buNone/>
                      </a:pPr>
                      <a:r>
                        <a:rPr lang="en-US" sz="2800" u="none" strike="noStrike" cap="none" dirty="0"/>
                        <a:t>Approach</a:t>
                      </a:r>
                      <a:endParaRPr sz="2800" u="none" strike="noStrike" cap="none" dirty="0">
                        <a:latin typeface="Times New Roman"/>
                        <a:ea typeface="Times New Roman"/>
                        <a:cs typeface="Times New Roman"/>
                        <a:sym typeface="Times New Roman"/>
                      </a:endParaRPr>
                    </a:p>
                  </a:txBody>
                  <a:tcPr marL="68575" marR="68575" marT="0" marB="0"/>
                </a:tc>
                <a:tc>
                  <a:txBody>
                    <a:bodyPr/>
                    <a:lstStyle/>
                    <a:p>
                      <a:pPr marL="0" marR="0" lvl="0" indent="0" algn="ctr" rtl="0">
                        <a:spcBef>
                          <a:spcPts val="0"/>
                        </a:spcBef>
                        <a:spcAft>
                          <a:spcPts val="0"/>
                        </a:spcAft>
                        <a:buNone/>
                      </a:pPr>
                      <a:r>
                        <a:rPr lang="en-US" sz="2800" u="none" strike="noStrike" cap="none"/>
                        <a:t>Average</a:t>
                      </a:r>
                      <a:endParaRPr sz="2800" u="none" strike="noStrike" cap="none">
                        <a:latin typeface="Times New Roman"/>
                        <a:ea typeface="Times New Roman"/>
                        <a:cs typeface="Times New Roman"/>
                        <a:sym typeface="Times New Roman"/>
                      </a:endParaRPr>
                    </a:p>
                  </a:txBody>
                  <a:tcPr marL="68575" marR="68575" marT="0" marB="0"/>
                </a:tc>
                <a:tc>
                  <a:txBody>
                    <a:bodyPr/>
                    <a:lstStyle/>
                    <a:p>
                      <a:pPr marL="0" marR="0" lvl="0" indent="0" algn="ctr" rtl="0">
                        <a:spcBef>
                          <a:spcPts val="0"/>
                        </a:spcBef>
                        <a:spcAft>
                          <a:spcPts val="0"/>
                        </a:spcAft>
                        <a:buNone/>
                      </a:pPr>
                      <a:r>
                        <a:rPr lang="en-US" sz="2800" u="none" strike="noStrike" cap="none"/>
                        <a:t>Median</a:t>
                      </a:r>
                      <a:endParaRPr sz="2800" u="none" strike="noStrike" cap="none">
                        <a:latin typeface="Times New Roman"/>
                        <a:ea typeface="Times New Roman"/>
                        <a:cs typeface="Times New Roman"/>
                        <a:sym typeface="Times New Roman"/>
                      </a:endParaRPr>
                    </a:p>
                  </a:txBody>
                  <a:tcPr marL="68575" marR="68575" marT="0" marB="0"/>
                </a:tc>
                <a:tc>
                  <a:txBody>
                    <a:bodyPr/>
                    <a:lstStyle/>
                    <a:p>
                      <a:pPr marL="0" marR="0" lvl="0" indent="0" algn="ctr" rtl="0">
                        <a:spcBef>
                          <a:spcPts val="0"/>
                        </a:spcBef>
                        <a:spcAft>
                          <a:spcPts val="0"/>
                        </a:spcAft>
                        <a:buNone/>
                      </a:pPr>
                      <a:r>
                        <a:rPr lang="en-US" sz="2800" u="none" strike="noStrike" cap="none"/>
                        <a:t>Voting</a:t>
                      </a:r>
                      <a:endParaRPr sz="2800" u="none" strike="noStrike" cap="none">
                        <a:latin typeface="Times New Roman"/>
                        <a:ea typeface="Times New Roman"/>
                        <a:cs typeface="Times New Roman"/>
                        <a:sym typeface="Times New Roman"/>
                      </a:endParaRPr>
                    </a:p>
                  </a:txBody>
                  <a:tcPr marL="68575" marR="68575" marT="0" marB="0"/>
                </a:tc>
                <a:extLst>
                  <a:ext uri="{0D108BD9-81ED-4DB2-BD59-A6C34878D82A}">
                    <a16:rowId xmlns:a16="http://schemas.microsoft.com/office/drawing/2014/main" val="10000"/>
                  </a:ext>
                </a:extLst>
              </a:tr>
              <a:tr h="453242">
                <a:tc>
                  <a:txBody>
                    <a:bodyPr/>
                    <a:lstStyle/>
                    <a:p>
                      <a:pPr marL="0" marR="0" lvl="0" indent="0" algn="ctr" rtl="0">
                        <a:spcBef>
                          <a:spcPts val="0"/>
                        </a:spcBef>
                        <a:spcAft>
                          <a:spcPts val="0"/>
                        </a:spcAft>
                        <a:buNone/>
                      </a:pPr>
                      <a:r>
                        <a:rPr lang="en-US" sz="2800" u="none" strike="noStrike" cap="none" dirty="0"/>
                        <a:t>Accuracy</a:t>
                      </a:r>
                      <a:endParaRPr sz="2800" u="none" strike="noStrike" cap="none" dirty="0">
                        <a:latin typeface="Times New Roman"/>
                        <a:ea typeface="Times New Roman"/>
                        <a:cs typeface="Times New Roman"/>
                        <a:sym typeface="Times New Roman"/>
                      </a:endParaRPr>
                    </a:p>
                  </a:txBody>
                  <a:tcPr marL="68575" marR="68575" marT="0" marB="0"/>
                </a:tc>
                <a:tc>
                  <a:txBody>
                    <a:bodyPr/>
                    <a:lstStyle/>
                    <a:p>
                      <a:pPr marL="0" marR="0" lvl="0" indent="0" algn="ctr" rtl="0">
                        <a:spcBef>
                          <a:spcPts val="0"/>
                        </a:spcBef>
                        <a:spcAft>
                          <a:spcPts val="0"/>
                        </a:spcAft>
                        <a:buNone/>
                      </a:pPr>
                      <a:r>
                        <a:rPr lang="en-US" sz="2800" u="none" strike="noStrike" cap="none"/>
                        <a:t>89.02</a:t>
                      </a:r>
                      <a:endParaRPr sz="2800" u="none" strike="noStrike" cap="none">
                        <a:latin typeface="Times New Roman"/>
                        <a:ea typeface="Times New Roman"/>
                        <a:cs typeface="Times New Roman"/>
                        <a:sym typeface="Times New Roman"/>
                      </a:endParaRPr>
                    </a:p>
                  </a:txBody>
                  <a:tcPr marL="68575" marR="68575" marT="0" marB="0"/>
                </a:tc>
                <a:tc>
                  <a:txBody>
                    <a:bodyPr/>
                    <a:lstStyle/>
                    <a:p>
                      <a:pPr marL="0" marR="0" lvl="0" indent="0" algn="ctr" rtl="0">
                        <a:spcBef>
                          <a:spcPts val="0"/>
                        </a:spcBef>
                        <a:spcAft>
                          <a:spcPts val="0"/>
                        </a:spcAft>
                        <a:buNone/>
                      </a:pPr>
                      <a:r>
                        <a:rPr lang="en-US" sz="2800" u="none" strike="noStrike" cap="none"/>
                        <a:t>84.81</a:t>
                      </a:r>
                      <a:endParaRPr sz="2800" u="none" strike="noStrike" cap="none">
                        <a:latin typeface="Times New Roman"/>
                        <a:ea typeface="Times New Roman"/>
                        <a:cs typeface="Times New Roman"/>
                        <a:sym typeface="Times New Roman"/>
                      </a:endParaRPr>
                    </a:p>
                  </a:txBody>
                  <a:tcPr marL="68575" marR="68575" marT="0" marB="0"/>
                </a:tc>
                <a:tc>
                  <a:txBody>
                    <a:bodyPr/>
                    <a:lstStyle/>
                    <a:p>
                      <a:pPr marL="0" marR="0" lvl="0" indent="0" algn="ctr" rtl="0">
                        <a:spcBef>
                          <a:spcPts val="0"/>
                        </a:spcBef>
                        <a:spcAft>
                          <a:spcPts val="0"/>
                        </a:spcAft>
                        <a:buNone/>
                      </a:pPr>
                      <a:r>
                        <a:rPr lang="en-US" sz="2800" u="none" strike="noStrike" cap="none"/>
                        <a:t>89.45</a:t>
                      </a:r>
                      <a:endParaRPr sz="2800" u="none" strike="noStrike" cap="none">
                        <a:latin typeface="Times New Roman"/>
                        <a:ea typeface="Times New Roman"/>
                        <a:cs typeface="Times New Roman"/>
                        <a:sym typeface="Times New Roman"/>
                      </a:endParaRPr>
                    </a:p>
                  </a:txBody>
                  <a:tcPr marL="68575" marR="68575" marT="0" marB="0"/>
                </a:tc>
                <a:extLst>
                  <a:ext uri="{0D108BD9-81ED-4DB2-BD59-A6C34878D82A}">
                    <a16:rowId xmlns:a16="http://schemas.microsoft.com/office/drawing/2014/main" val="10001"/>
                  </a:ext>
                </a:extLst>
              </a:tr>
              <a:tr h="1812970">
                <a:tc>
                  <a:txBody>
                    <a:bodyPr/>
                    <a:lstStyle/>
                    <a:p>
                      <a:pPr marL="0" marR="0" lvl="0" indent="0" algn="ctr" rtl="0">
                        <a:spcBef>
                          <a:spcPts val="0"/>
                        </a:spcBef>
                        <a:spcAft>
                          <a:spcPts val="0"/>
                        </a:spcAft>
                        <a:buNone/>
                      </a:pPr>
                      <a:r>
                        <a:rPr lang="en-US" sz="2800" u="none" strike="noStrike" cap="none" dirty="0"/>
                        <a:t>Accuracy significance</a:t>
                      </a:r>
                      <a:endParaRPr sz="2800" dirty="0"/>
                    </a:p>
                    <a:p>
                      <a:pPr marL="0" marR="0" lvl="0" indent="0" algn="ctr" rtl="0">
                        <a:spcBef>
                          <a:spcPts val="0"/>
                        </a:spcBef>
                        <a:spcAft>
                          <a:spcPts val="0"/>
                        </a:spcAft>
                        <a:buNone/>
                      </a:pPr>
                      <a:r>
                        <a:rPr lang="en-US" sz="2800" u="none" strike="noStrike" cap="none" dirty="0"/>
                        <a:t>(compared with 76.79% from traditional features)</a:t>
                      </a:r>
                      <a:endParaRPr sz="2800" u="none" strike="noStrike" cap="none" dirty="0">
                        <a:latin typeface="Times New Roman"/>
                        <a:ea typeface="Times New Roman"/>
                        <a:cs typeface="Times New Roman"/>
                        <a:sym typeface="Times New Roman"/>
                      </a:endParaRPr>
                    </a:p>
                  </a:txBody>
                  <a:tcPr marL="68575" marR="68575" marT="0" marB="0"/>
                </a:tc>
                <a:tc>
                  <a:txBody>
                    <a:bodyPr/>
                    <a:lstStyle/>
                    <a:p>
                      <a:pPr marL="0" marR="0" lvl="0" indent="0" algn="ctr" rtl="0">
                        <a:spcBef>
                          <a:spcPts val="0"/>
                        </a:spcBef>
                        <a:spcAft>
                          <a:spcPts val="0"/>
                        </a:spcAft>
                        <a:buNone/>
                      </a:pPr>
                      <a:r>
                        <a:rPr lang="en-US" sz="2800" u="none" strike="noStrike" cap="none" dirty="0"/>
                        <a:t>Significant at p&lt;0.05</a:t>
                      </a:r>
                      <a:endParaRPr sz="2800" u="none" strike="noStrike" cap="none" dirty="0">
                        <a:latin typeface="Times New Roman"/>
                        <a:ea typeface="Times New Roman"/>
                        <a:cs typeface="Times New Roman"/>
                        <a:sym typeface="Times New Roman"/>
                      </a:endParaRPr>
                    </a:p>
                  </a:txBody>
                  <a:tcPr marL="68575" marR="68575" marT="0" marB="0"/>
                </a:tc>
                <a:tc>
                  <a:txBody>
                    <a:bodyPr/>
                    <a:lstStyle/>
                    <a:p>
                      <a:pPr marL="0" marR="0" lvl="0" indent="0" algn="ctr" rtl="0">
                        <a:spcBef>
                          <a:spcPts val="0"/>
                        </a:spcBef>
                        <a:spcAft>
                          <a:spcPts val="0"/>
                        </a:spcAft>
                        <a:buNone/>
                      </a:pPr>
                      <a:r>
                        <a:rPr lang="en-US" sz="2800" u="none" strike="noStrike" cap="none"/>
                        <a:t>Significant at p&lt;0.05</a:t>
                      </a:r>
                      <a:endParaRPr sz="2800" u="none" strike="noStrike" cap="none">
                        <a:latin typeface="Times New Roman"/>
                        <a:ea typeface="Times New Roman"/>
                        <a:cs typeface="Times New Roman"/>
                        <a:sym typeface="Times New Roman"/>
                      </a:endParaRPr>
                    </a:p>
                  </a:txBody>
                  <a:tcPr marL="68575" marR="68575" marT="0" marB="0"/>
                </a:tc>
                <a:tc>
                  <a:txBody>
                    <a:bodyPr/>
                    <a:lstStyle/>
                    <a:p>
                      <a:pPr marL="0" marR="0" lvl="0" indent="0" algn="ctr" rtl="0">
                        <a:spcBef>
                          <a:spcPts val="0"/>
                        </a:spcBef>
                        <a:spcAft>
                          <a:spcPts val="0"/>
                        </a:spcAft>
                        <a:buNone/>
                      </a:pPr>
                      <a:r>
                        <a:rPr lang="en-US" sz="2800" u="none" strike="noStrike" cap="none"/>
                        <a:t>Significant at p&lt;0.05</a:t>
                      </a:r>
                      <a:endParaRPr sz="2800" u="none" strike="noStrike" cap="none">
                        <a:latin typeface="Times New Roman"/>
                        <a:ea typeface="Times New Roman"/>
                        <a:cs typeface="Times New Roman"/>
                        <a:sym typeface="Times New Roman"/>
                      </a:endParaRPr>
                    </a:p>
                  </a:txBody>
                  <a:tcPr marL="68575" marR="68575" marT="0" marB="0"/>
                </a:tc>
                <a:extLst>
                  <a:ext uri="{0D108BD9-81ED-4DB2-BD59-A6C34878D82A}">
                    <a16:rowId xmlns:a16="http://schemas.microsoft.com/office/drawing/2014/main" val="10002"/>
                  </a:ext>
                </a:extLst>
              </a:tr>
              <a:tr h="453242">
                <a:tc>
                  <a:txBody>
                    <a:bodyPr/>
                    <a:lstStyle/>
                    <a:p>
                      <a:pPr marL="0" marR="0" lvl="0" indent="0" algn="ctr" rtl="0">
                        <a:spcBef>
                          <a:spcPts val="0"/>
                        </a:spcBef>
                        <a:spcAft>
                          <a:spcPts val="0"/>
                        </a:spcAft>
                        <a:buNone/>
                      </a:pPr>
                      <a:r>
                        <a:rPr lang="en-US" sz="2800" u="none" strike="noStrike" cap="none"/>
                        <a:t>AUC</a:t>
                      </a:r>
                      <a:endParaRPr sz="2800" u="none" strike="noStrike" cap="none">
                        <a:latin typeface="Times New Roman"/>
                        <a:ea typeface="Times New Roman"/>
                        <a:cs typeface="Times New Roman"/>
                        <a:sym typeface="Times New Roman"/>
                      </a:endParaRPr>
                    </a:p>
                  </a:txBody>
                  <a:tcPr marL="68575" marR="68575" marT="0" marB="0"/>
                </a:tc>
                <a:tc>
                  <a:txBody>
                    <a:bodyPr/>
                    <a:lstStyle/>
                    <a:p>
                      <a:pPr marL="0" marR="0" lvl="0" indent="0" algn="ctr" rtl="0">
                        <a:spcBef>
                          <a:spcPts val="0"/>
                        </a:spcBef>
                        <a:spcAft>
                          <a:spcPts val="0"/>
                        </a:spcAft>
                        <a:buNone/>
                      </a:pPr>
                      <a:r>
                        <a:rPr lang="en-US" sz="2800" u="none" strike="noStrike" cap="none" dirty="0"/>
                        <a:t>0.96</a:t>
                      </a:r>
                      <a:endParaRPr sz="2800" u="none" strike="noStrike" cap="none" dirty="0">
                        <a:latin typeface="Times New Roman"/>
                        <a:ea typeface="Times New Roman"/>
                        <a:cs typeface="Times New Roman"/>
                        <a:sym typeface="Times New Roman"/>
                      </a:endParaRPr>
                    </a:p>
                  </a:txBody>
                  <a:tcPr marL="68575" marR="68575" marT="0" marB="0"/>
                </a:tc>
                <a:tc>
                  <a:txBody>
                    <a:bodyPr/>
                    <a:lstStyle/>
                    <a:p>
                      <a:pPr marL="0" marR="0" lvl="0" indent="0" algn="ctr" rtl="0">
                        <a:spcBef>
                          <a:spcPts val="0"/>
                        </a:spcBef>
                        <a:spcAft>
                          <a:spcPts val="0"/>
                        </a:spcAft>
                        <a:buNone/>
                      </a:pPr>
                      <a:r>
                        <a:rPr lang="en-US" sz="2800" u="none" strike="noStrike" cap="none" dirty="0"/>
                        <a:t>0.94</a:t>
                      </a:r>
                      <a:endParaRPr sz="2800" u="none" strike="noStrike" cap="none" dirty="0">
                        <a:latin typeface="Times New Roman"/>
                        <a:ea typeface="Times New Roman"/>
                        <a:cs typeface="Times New Roman"/>
                        <a:sym typeface="Times New Roman"/>
                      </a:endParaRPr>
                    </a:p>
                  </a:txBody>
                  <a:tcPr marL="68575" marR="68575" marT="0" marB="0"/>
                </a:tc>
                <a:tc>
                  <a:txBody>
                    <a:bodyPr/>
                    <a:lstStyle/>
                    <a:p>
                      <a:pPr marL="0" marR="0" lvl="0" indent="0" algn="ctr" rtl="0">
                        <a:spcBef>
                          <a:spcPts val="0"/>
                        </a:spcBef>
                        <a:spcAft>
                          <a:spcPts val="0"/>
                        </a:spcAft>
                        <a:buNone/>
                      </a:pPr>
                      <a:r>
                        <a:rPr lang="en-US" sz="2800" u="none" strike="noStrike" cap="none"/>
                        <a:t>0.85</a:t>
                      </a:r>
                      <a:endParaRPr sz="2800" u="none" strike="noStrike" cap="none">
                        <a:latin typeface="Times New Roman"/>
                        <a:ea typeface="Times New Roman"/>
                        <a:cs typeface="Times New Roman"/>
                        <a:sym typeface="Times New Roman"/>
                      </a:endParaRPr>
                    </a:p>
                  </a:txBody>
                  <a:tcPr marL="68575" marR="68575" marT="0" marB="0"/>
                </a:tc>
                <a:extLst>
                  <a:ext uri="{0D108BD9-81ED-4DB2-BD59-A6C34878D82A}">
                    <a16:rowId xmlns:a16="http://schemas.microsoft.com/office/drawing/2014/main" val="10003"/>
                  </a:ext>
                </a:extLst>
              </a:tr>
              <a:tr h="1812970">
                <a:tc>
                  <a:txBody>
                    <a:bodyPr/>
                    <a:lstStyle/>
                    <a:p>
                      <a:pPr marL="0" marR="0" lvl="0" indent="0" algn="ctr" rtl="0">
                        <a:spcBef>
                          <a:spcPts val="0"/>
                        </a:spcBef>
                        <a:spcAft>
                          <a:spcPts val="0"/>
                        </a:spcAft>
                        <a:buNone/>
                      </a:pPr>
                      <a:r>
                        <a:rPr lang="en-US" sz="2800" u="none" strike="noStrike" cap="none" dirty="0"/>
                        <a:t>AUC significance</a:t>
                      </a:r>
                      <a:endParaRPr sz="2800" dirty="0"/>
                    </a:p>
                    <a:p>
                      <a:pPr marL="0" marR="0" lvl="0" indent="0" algn="ctr" rtl="0">
                        <a:spcBef>
                          <a:spcPts val="0"/>
                        </a:spcBef>
                        <a:spcAft>
                          <a:spcPts val="0"/>
                        </a:spcAft>
                        <a:buNone/>
                      </a:pPr>
                      <a:r>
                        <a:rPr lang="en-US" sz="2800" u="none" strike="noStrike" cap="none" dirty="0"/>
                        <a:t>(compared with AUC 0.87 of CNN architecture 3)</a:t>
                      </a:r>
                      <a:endParaRPr sz="2800" u="none" strike="noStrike" cap="none" dirty="0">
                        <a:latin typeface="Times New Roman"/>
                        <a:ea typeface="Times New Roman"/>
                        <a:cs typeface="Times New Roman"/>
                        <a:sym typeface="Times New Roman"/>
                      </a:endParaRPr>
                    </a:p>
                  </a:txBody>
                  <a:tcPr marL="68575" marR="68575" marT="0" marB="0"/>
                </a:tc>
                <a:tc>
                  <a:txBody>
                    <a:bodyPr/>
                    <a:lstStyle/>
                    <a:p>
                      <a:pPr marL="0" marR="0" lvl="0" indent="0" algn="ctr" rtl="0">
                        <a:spcBef>
                          <a:spcPts val="0"/>
                        </a:spcBef>
                        <a:spcAft>
                          <a:spcPts val="0"/>
                        </a:spcAft>
                        <a:buNone/>
                      </a:pPr>
                      <a:r>
                        <a:rPr lang="en-US" sz="2800" u="none" strike="noStrike" cap="none"/>
                        <a:t>Significant at p&lt;0.05</a:t>
                      </a:r>
                      <a:endParaRPr sz="2800" u="none" strike="noStrike" cap="none">
                        <a:latin typeface="Times New Roman"/>
                        <a:ea typeface="Times New Roman"/>
                        <a:cs typeface="Times New Roman"/>
                        <a:sym typeface="Times New Roman"/>
                      </a:endParaRPr>
                    </a:p>
                  </a:txBody>
                  <a:tcPr marL="68575" marR="68575" marT="0" marB="0"/>
                </a:tc>
                <a:tc>
                  <a:txBody>
                    <a:bodyPr/>
                    <a:lstStyle/>
                    <a:p>
                      <a:pPr marL="0" marR="0" lvl="0" indent="0" algn="ctr" rtl="0">
                        <a:spcBef>
                          <a:spcPts val="0"/>
                        </a:spcBef>
                        <a:spcAft>
                          <a:spcPts val="0"/>
                        </a:spcAft>
                        <a:buNone/>
                      </a:pPr>
                      <a:r>
                        <a:rPr lang="en-US" sz="2800" u="none" strike="noStrike" cap="none" dirty="0"/>
                        <a:t>Significant at p&lt;0.05</a:t>
                      </a:r>
                      <a:endParaRPr sz="2800" u="none" strike="noStrike" cap="none" dirty="0">
                        <a:latin typeface="Times New Roman"/>
                        <a:ea typeface="Times New Roman"/>
                        <a:cs typeface="Times New Roman"/>
                        <a:sym typeface="Times New Roman"/>
                      </a:endParaRPr>
                    </a:p>
                  </a:txBody>
                  <a:tcPr marL="68575" marR="68575" marT="0" marB="0"/>
                </a:tc>
                <a:tc>
                  <a:txBody>
                    <a:bodyPr/>
                    <a:lstStyle/>
                    <a:p>
                      <a:pPr marL="0" marR="0" lvl="0" indent="0" algn="ctr" rtl="0">
                        <a:spcBef>
                          <a:spcPts val="0"/>
                        </a:spcBef>
                        <a:spcAft>
                          <a:spcPts val="0"/>
                        </a:spcAft>
                        <a:buNone/>
                      </a:pPr>
                      <a:r>
                        <a:rPr lang="en-US" sz="2800" u="none" strike="noStrike" cap="none" dirty="0"/>
                        <a:t>NA</a:t>
                      </a:r>
                      <a:endParaRPr sz="2800" u="none" strike="noStrike" cap="none" dirty="0">
                        <a:latin typeface="Times New Roman"/>
                        <a:ea typeface="Times New Roman"/>
                        <a:cs typeface="Times New Roman"/>
                        <a:sym typeface="Times New Roman"/>
                      </a:endParaRPr>
                    </a:p>
                  </a:txBody>
                  <a:tcPr marL="68575" marR="68575" marT="0" marB="0"/>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6591456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6F5F68-617F-8F4F-810B-28FE3042B669}"/>
              </a:ext>
            </a:extLst>
          </p:cNvPr>
          <p:cNvSpPr>
            <a:spLocks noGrp="1"/>
          </p:cNvSpPr>
          <p:nvPr>
            <p:ph type="title"/>
          </p:nvPr>
        </p:nvSpPr>
        <p:spPr/>
        <p:txBody>
          <a:bodyPr/>
          <a:lstStyle/>
          <a:p>
            <a:r>
              <a:rPr lang="en-US" dirty="0"/>
              <a:t>Deep learning -&gt; Trained Deep Neural Networks</a:t>
            </a:r>
          </a:p>
        </p:txBody>
      </p:sp>
      <p:sp>
        <p:nvSpPr>
          <p:cNvPr id="3" name="Content Placeholder 2">
            <a:extLst>
              <a:ext uri="{FF2B5EF4-FFF2-40B4-BE49-F238E27FC236}">
                <a16:creationId xmlns:a16="http://schemas.microsoft.com/office/drawing/2014/main" id="{C94E8FA4-B8ED-1640-B1E4-9DFF0505862C}"/>
              </a:ext>
            </a:extLst>
          </p:cNvPr>
          <p:cNvSpPr>
            <a:spLocks noGrp="1"/>
          </p:cNvSpPr>
          <p:nvPr>
            <p:ph idx="1"/>
          </p:nvPr>
        </p:nvSpPr>
        <p:spPr>
          <a:xfrm>
            <a:off x="838200" y="1825625"/>
            <a:ext cx="10515600" cy="4656818"/>
          </a:xfrm>
        </p:spPr>
        <p:txBody>
          <a:bodyPr>
            <a:normAutofit/>
          </a:bodyPr>
          <a:lstStyle/>
          <a:p>
            <a:r>
              <a:rPr lang="en-US" b="1" dirty="0"/>
              <a:t>They very, very, very loosely model the human brain with neuron (nodes) and links (connections)</a:t>
            </a:r>
          </a:p>
          <a:p>
            <a:endParaRPr lang="en-US" b="1" dirty="0"/>
          </a:p>
          <a:p>
            <a:r>
              <a:rPr lang="en-US" b="1" dirty="0"/>
              <a:t>They have multiple (some with 150 or more) layers of neurons which are neither inputs nor outputs.  They are called hidden units</a:t>
            </a:r>
          </a:p>
          <a:p>
            <a:endParaRPr lang="en-US" b="1" dirty="0"/>
          </a:p>
          <a:p>
            <a:r>
              <a:rPr lang="en-US" b="1" dirty="0"/>
              <a:t>Turns out the (IMHO) relatively simple backpropagation algorithm can be used to train deep networks </a:t>
            </a:r>
          </a:p>
        </p:txBody>
      </p:sp>
    </p:spTree>
    <p:extLst>
      <p:ext uri="{BB962C8B-B14F-4D97-AF65-F5344CB8AC3E}">
        <p14:creationId xmlns:p14="http://schemas.microsoft.com/office/powerpoint/2010/main" val="1064648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545F57-3821-B340-BCD9-1707EECA2C57}"/>
              </a:ext>
            </a:extLst>
          </p:cNvPr>
          <p:cNvSpPr>
            <a:spLocks noGrp="1"/>
          </p:cNvSpPr>
          <p:nvPr>
            <p:ph type="title"/>
          </p:nvPr>
        </p:nvSpPr>
        <p:spPr/>
        <p:txBody>
          <a:bodyPr/>
          <a:lstStyle/>
          <a:p>
            <a:r>
              <a:rPr lang="en-US" dirty="0"/>
              <a:t>Challenges</a:t>
            </a:r>
          </a:p>
        </p:txBody>
      </p:sp>
      <p:sp>
        <p:nvSpPr>
          <p:cNvPr id="3" name="Content Placeholder 2">
            <a:extLst>
              <a:ext uri="{FF2B5EF4-FFF2-40B4-BE49-F238E27FC236}">
                <a16:creationId xmlns:a16="http://schemas.microsoft.com/office/drawing/2014/main" id="{A46E2505-D239-084F-935B-1B33B2FB2153}"/>
              </a:ext>
            </a:extLst>
          </p:cNvPr>
          <p:cNvSpPr>
            <a:spLocks noGrp="1"/>
          </p:cNvSpPr>
          <p:nvPr>
            <p:ph idx="1"/>
          </p:nvPr>
        </p:nvSpPr>
        <p:spPr>
          <a:xfrm>
            <a:off x="646176" y="1389888"/>
            <a:ext cx="11094720" cy="5218176"/>
          </a:xfrm>
        </p:spPr>
        <p:txBody>
          <a:bodyPr>
            <a:noAutofit/>
          </a:bodyPr>
          <a:lstStyle/>
          <a:p>
            <a:r>
              <a:rPr lang="en-US" b="1" dirty="0"/>
              <a:t>Medical image data is often</a:t>
            </a:r>
          </a:p>
          <a:p>
            <a:pPr lvl="1"/>
            <a:r>
              <a:rPr lang="en-US" sz="2800" b="1" dirty="0"/>
              <a:t>Hard to curate</a:t>
            </a:r>
          </a:p>
          <a:p>
            <a:pPr lvl="1"/>
            <a:r>
              <a:rPr lang="en-US" sz="2800" b="1" dirty="0"/>
              <a:t>Small in number at any given institution</a:t>
            </a:r>
          </a:p>
          <a:p>
            <a:pPr lvl="1"/>
            <a:r>
              <a:rPr lang="en-US" sz="2800" b="1" dirty="0"/>
              <a:t>Difficult to share due to laws and fiscal value</a:t>
            </a:r>
          </a:p>
          <a:p>
            <a:pPr lvl="1"/>
            <a:r>
              <a:rPr lang="en-US" sz="2800" b="1" dirty="0"/>
              <a:t>Obtained with distinctive imaging settings which might lead to learning the setting or device</a:t>
            </a:r>
          </a:p>
          <a:p>
            <a:pPr lvl="1"/>
            <a:r>
              <a:rPr lang="en-US" sz="2800" b="1" dirty="0"/>
              <a:t>Resulting in models that are opaque (we do not know what was learned and how trustworthy it is or what failure modes might be)</a:t>
            </a:r>
          </a:p>
          <a:p>
            <a:pPr lvl="1"/>
            <a:endParaRPr lang="en-US" sz="2800" b="1" dirty="0"/>
          </a:p>
          <a:p>
            <a:r>
              <a:rPr lang="en-US" b="1" dirty="0"/>
              <a:t>Two examples of failures of deep learned medical models</a:t>
            </a:r>
          </a:p>
          <a:p>
            <a:pPr lvl="1"/>
            <a:r>
              <a:rPr lang="en-US" sz="2800" b="1" dirty="0"/>
              <a:t>Pneumonia diagnosis from chest X-ray (CXR) images and</a:t>
            </a:r>
          </a:p>
          <a:p>
            <a:pPr lvl="1"/>
            <a:r>
              <a:rPr lang="en-US" sz="2800" b="1" dirty="0"/>
              <a:t>COVID-19 diagnosis from chest X-ray images</a:t>
            </a:r>
            <a:endParaRPr lang="en-US" sz="2800" dirty="0"/>
          </a:p>
        </p:txBody>
      </p:sp>
    </p:spTree>
    <p:extLst>
      <p:ext uri="{BB962C8B-B14F-4D97-AF65-F5344CB8AC3E}">
        <p14:creationId xmlns:p14="http://schemas.microsoft.com/office/powerpoint/2010/main" val="38692994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D019A-06FA-8B40-8952-238653947670}"/>
              </a:ext>
            </a:extLst>
          </p:cNvPr>
          <p:cNvSpPr>
            <a:spLocks noGrp="1"/>
          </p:cNvSpPr>
          <p:nvPr>
            <p:ph type="title"/>
          </p:nvPr>
        </p:nvSpPr>
        <p:spPr>
          <a:xfrm>
            <a:off x="193482" y="309466"/>
            <a:ext cx="11998518" cy="1325563"/>
          </a:xfrm>
        </p:spPr>
        <p:txBody>
          <a:bodyPr>
            <a:noAutofit/>
          </a:bodyPr>
          <a:lstStyle/>
          <a:p>
            <a:r>
              <a:rPr lang="en-US" sz="3600" dirty="0"/>
              <a:t>Variable generalization performance of a deep learning model to detect pneumonia in chest radiographs: A cross-sectional study.  PLOS med. 2018</a:t>
            </a:r>
          </a:p>
        </p:txBody>
      </p:sp>
      <p:sp>
        <p:nvSpPr>
          <p:cNvPr id="3" name="Content Placeholder 2">
            <a:extLst>
              <a:ext uri="{FF2B5EF4-FFF2-40B4-BE49-F238E27FC236}">
                <a16:creationId xmlns:a16="http://schemas.microsoft.com/office/drawing/2014/main" id="{291BD1A9-D314-3E4A-B26C-F95A55FB5ECB}"/>
              </a:ext>
            </a:extLst>
          </p:cNvPr>
          <p:cNvSpPr>
            <a:spLocks noGrp="1"/>
          </p:cNvSpPr>
          <p:nvPr>
            <p:ph idx="1"/>
          </p:nvPr>
        </p:nvSpPr>
        <p:spPr>
          <a:xfrm>
            <a:off x="838199" y="1825625"/>
            <a:ext cx="10603727" cy="4654688"/>
          </a:xfrm>
        </p:spPr>
        <p:txBody>
          <a:bodyPr>
            <a:normAutofit lnSpcReduction="10000"/>
          </a:bodyPr>
          <a:lstStyle/>
          <a:p>
            <a:r>
              <a:rPr lang="en-US" sz="3600" b="1" dirty="0"/>
              <a:t>158,323 chest radiographs from three institutions: National Institutes of Health Clinical Center (NIH; 112,120 from 30,805 patients), Mount Sinai Hospital (MSH; 42,396 from 12,904 patients), and Indiana University Network for Patient Care (IU; 3,807 from 3,683 patients) </a:t>
            </a:r>
          </a:p>
          <a:p>
            <a:r>
              <a:rPr lang="en-US" sz="3600" b="1" dirty="0"/>
              <a:t>These patient populations had an age mean (SD) of 46.9 years (16.6), 63.2 years (16.5), and 49.6 years (17) with a female percentage of 43.5%, 44.8%, and 57.3%, respectively</a:t>
            </a:r>
          </a:p>
          <a:p>
            <a:endParaRPr lang="en-US" b="1" dirty="0"/>
          </a:p>
        </p:txBody>
      </p:sp>
    </p:spTree>
    <p:extLst>
      <p:ext uri="{BB962C8B-B14F-4D97-AF65-F5344CB8AC3E}">
        <p14:creationId xmlns:p14="http://schemas.microsoft.com/office/powerpoint/2010/main" val="35280782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D019A-06FA-8B40-8952-238653947670}"/>
              </a:ext>
            </a:extLst>
          </p:cNvPr>
          <p:cNvSpPr>
            <a:spLocks noGrp="1"/>
          </p:cNvSpPr>
          <p:nvPr>
            <p:ph type="title"/>
          </p:nvPr>
        </p:nvSpPr>
        <p:spPr>
          <a:xfrm>
            <a:off x="193482" y="309466"/>
            <a:ext cx="11998518" cy="1325563"/>
          </a:xfrm>
        </p:spPr>
        <p:txBody>
          <a:bodyPr>
            <a:noAutofit/>
          </a:bodyPr>
          <a:lstStyle/>
          <a:p>
            <a:r>
              <a:rPr lang="en-US" sz="3600" dirty="0"/>
              <a:t>Variable generalization performance of a deep learning model to detect pneumonia in chest radiographs: A cross-sectional study.  PLOS med. 2018</a:t>
            </a:r>
          </a:p>
        </p:txBody>
      </p:sp>
      <p:sp>
        <p:nvSpPr>
          <p:cNvPr id="3" name="Content Placeholder 2">
            <a:extLst>
              <a:ext uri="{FF2B5EF4-FFF2-40B4-BE49-F238E27FC236}">
                <a16:creationId xmlns:a16="http://schemas.microsoft.com/office/drawing/2014/main" id="{291BD1A9-D314-3E4A-B26C-F95A55FB5ECB}"/>
              </a:ext>
            </a:extLst>
          </p:cNvPr>
          <p:cNvSpPr>
            <a:spLocks noGrp="1"/>
          </p:cNvSpPr>
          <p:nvPr>
            <p:ph idx="1"/>
          </p:nvPr>
        </p:nvSpPr>
        <p:spPr>
          <a:xfrm>
            <a:off x="838199" y="1825625"/>
            <a:ext cx="10603727" cy="4654688"/>
          </a:xfrm>
        </p:spPr>
        <p:txBody>
          <a:bodyPr>
            <a:normAutofit lnSpcReduction="10000"/>
          </a:bodyPr>
          <a:lstStyle/>
          <a:p>
            <a:pPr marL="0" indent="0">
              <a:buNone/>
            </a:pPr>
            <a:endParaRPr lang="en-US" b="1" dirty="0"/>
          </a:p>
          <a:p>
            <a:r>
              <a:rPr lang="en-US" sz="4000" b="1" dirty="0"/>
              <a:t>Trained on Mount Sinai data using </a:t>
            </a:r>
            <a:r>
              <a:rPr lang="en-US" sz="4000" b="1" dirty="0" err="1"/>
              <a:t>CheXNet</a:t>
            </a:r>
            <a:r>
              <a:rPr lang="en-US" sz="4000" b="1" dirty="0"/>
              <a:t>. A 121-layer convolutional neural network that inputs a chest X-ray image and outputs the probability of pneumonia along with a heatmap</a:t>
            </a:r>
          </a:p>
          <a:p>
            <a:pPr lvl="1"/>
            <a:r>
              <a:rPr lang="en-US" sz="4000" b="1" dirty="0"/>
              <a:t>Tested on held out Mount Sinai data, it was 93% accurate at diagnosing Pneumonia.  </a:t>
            </a:r>
            <a:r>
              <a:rPr lang="en-US" sz="4000" b="1" i="1" dirty="0"/>
              <a:t>Only 73-80% at other locations </a:t>
            </a:r>
            <a:r>
              <a:rPr lang="en-US" sz="4000" b="1" dirty="0"/>
              <a:t>(i.e. unseen sources)</a:t>
            </a:r>
          </a:p>
        </p:txBody>
      </p:sp>
    </p:spTree>
    <p:extLst>
      <p:ext uri="{BB962C8B-B14F-4D97-AF65-F5344CB8AC3E}">
        <p14:creationId xmlns:p14="http://schemas.microsoft.com/office/powerpoint/2010/main" val="20475230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D019A-06FA-8B40-8952-238653947670}"/>
              </a:ext>
            </a:extLst>
          </p:cNvPr>
          <p:cNvSpPr>
            <a:spLocks noGrp="1"/>
          </p:cNvSpPr>
          <p:nvPr>
            <p:ph type="title"/>
          </p:nvPr>
        </p:nvSpPr>
        <p:spPr>
          <a:xfrm>
            <a:off x="193482" y="182245"/>
            <a:ext cx="11998518" cy="1325563"/>
          </a:xfrm>
        </p:spPr>
        <p:txBody>
          <a:bodyPr>
            <a:normAutofit/>
          </a:bodyPr>
          <a:lstStyle/>
          <a:p>
            <a:r>
              <a:rPr lang="en-US" dirty="0"/>
              <a:t>Variable generalization performance of a deep learning model to detect pneumonia …</a:t>
            </a:r>
          </a:p>
        </p:txBody>
      </p:sp>
      <p:sp>
        <p:nvSpPr>
          <p:cNvPr id="3" name="Content Placeholder 2">
            <a:extLst>
              <a:ext uri="{FF2B5EF4-FFF2-40B4-BE49-F238E27FC236}">
                <a16:creationId xmlns:a16="http://schemas.microsoft.com/office/drawing/2014/main" id="{291BD1A9-D314-3E4A-B26C-F95A55FB5ECB}"/>
              </a:ext>
            </a:extLst>
          </p:cNvPr>
          <p:cNvSpPr>
            <a:spLocks noGrp="1"/>
          </p:cNvSpPr>
          <p:nvPr>
            <p:ph idx="1"/>
          </p:nvPr>
        </p:nvSpPr>
        <p:spPr>
          <a:xfrm>
            <a:off x="401541" y="1645920"/>
            <a:ext cx="11582400" cy="4372547"/>
          </a:xfrm>
        </p:spPr>
        <p:txBody>
          <a:bodyPr>
            <a:noAutofit/>
          </a:bodyPr>
          <a:lstStyle/>
          <a:p>
            <a:r>
              <a:rPr lang="en-US" sz="3200" b="1" dirty="0"/>
              <a:t>So what happened?  At Mount Sinai, many patients were too sick to get out of bed</a:t>
            </a:r>
          </a:p>
          <a:p>
            <a:pPr lvl="1"/>
            <a:r>
              <a:rPr lang="en-US" sz="3200" b="1" dirty="0"/>
              <a:t>Therefore, doctors used a portable chest x-ray machine</a:t>
            </a:r>
          </a:p>
          <a:p>
            <a:pPr lvl="1"/>
            <a:r>
              <a:rPr lang="en-US" sz="3200" b="1" dirty="0"/>
              <a:t>Portable x-ray images look very different from those created when a patient is standing up</a:t>
            </a:r>
          </a:p>
          <a:p>
            <a:pPr lvl="1"/>
            <a:r>
              <a:rPr lang="en-US" sz="3200" b="1" dirty="0"/>
              <a:t>portable x-ray -&gt; a high rate of pneumonia</a:t>
            </a:r>
          </a:p>
          <a:p>
            <a:r>
              <a:rPr lang="en-US" sz="3200" b="1" dirty="0"/>
              <a:t>Other sites had younger, less ill populations</a:t>
            </a:r>
          </a:p>
          <a:p>
            <a:r>
              <a:rPr lang="en-US" sz="3200" b="1" dirty="0"/>
              <a:t>Potential differences in angle of scan, scanners</a:t>
            </a:r>
          </a:p>
          <a:p>
            <a:pPr lvl="1"/>
            <a:r>
              <a:rPr lang="en-US" sz="3200" b="1" dirty="0"/>
              <a:t>CNNs were able to learn where an Xray came from 99.95% NIH (22,050/22,062) and 99.98% MSH (8,386/8,388)</a:t>
            </a:r>
          </a:p>
        </p:txBody>
      </p:sp>
    </p:spTree>
    <p:extLst>
      <p:ext uri="{BB962C8B-B14F-4D97-AF65-F5344CB8AC3E}">
        <p14:creationId xmlns:p14="http://schemas.microsoft.com/office/powerpoint/2010/main" val="30635031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DF281C-08A1-6247-9A42-1443DB0A0A5F}"/>
              </a:ext>
            </a:extLst>
          </p:cNvPr>
          <p:cNvSpPr>
            <a:spLocks noGrp="1"/>
          </p:cNvSpPr>
          <p:nvPr>
            <p:ph type="title"/>
          </p:nvPr>
        </p:nvSpPr>
        <p:spPr>
          <a:xfrm>
            <a:off x="838200" y="0"/>
            <a:ext cx="10515600" cy="1325563"/>
          </a:xfrm>
        </p:spPr>
        <p:txBody>
          <a:bodyPr/>
          <a:lstStyle/>
          <a:p>
            <a:r>
              <a:rPr lang="en-US" dirty="0"/>
              <a:t>COVID-19 CXR identification</a:t>
            </a:r>
          </a:p>
        </p:txBody>
      </p:sp>
      <p:sp>
        <p:nvSpPr>
          <p:cNvPr id="3" name="Content Placeholder 2">
            <a:extLst>
              <a:ext uri="{FF2B5EF4-FFF2-40B4-BE49-F238E27FC236}">
                <a16:creationId xmlns:a16="http://schemas.microsoft.com/office/drawing/2014/main" id="{1AC0EC86-80EC-EF4D-9950-F2B20D1AF517}"/>
              </a:ext>
            </a:extLst>
          </p:cNvPr>
          <p:cNvSpPr>
            <a:spLocks noGrp="1"/>
          </p:cNvSpPr>
          <p:nvPr>
            <p:ph idx="1"/>
          </p:nvPr>
        </p:nvSpPr>
        <p:spPr>
          <a:xfrm>
            <a:off x="432816" y="1023465"/>
            <a:ext cx="11326368" cy="4811069"/>
          </a:xfrm>
        </p:spPr>
        <p:txBody>
          <a:bodyPr>
            <a:noAutofit/>
          </a:bodyPr>
          <a:lstStyle/>
          <a:p>
            <a:r>
              <a:rPr lang="en-US" sz="3200" b="1" dirty="0"/>
              <a:t>Goal: accurate diagnosis of COVID-19 from chest x-rays since machines are ubiquitous, cost is low, cleaning complexity is low</a:t>
            </a:r>
          </a:p>
          <a:p>
            <a:pPr lvl="1"/>
            <a:r>
              <a:rPr lang="en-US" sz="3200" b="1" dirty="0"/>
              <a:t>Differentiate from Pneumonia</a:t>
            </a:r>
          </a:p>
          <a:p>
            <a:pPr lvl="1"/>
            <a:endParaRPr lang="en-US" sz="3200" b="1" dirty="0"/>
          </a:p>
          <a:p>
            <a:r>
              <a:rPr lang="en-US" sz="3200" b="1" dirty="0"/>
              <a:t>Many approaches show high accuracy (over 90%) in differentiating from pneumonia.</a:t>
            </a:r>
          </a:p>
          <a:p>
            <a:pPr lvl="1"/>
            <a:r>
              <a:rPr lang="en-US" sz="3200" b="1" dirty="0"/>
              <a:t>Some pneumonia sets were of children and CNN’s can detect size of an object (so could tell pneumonia by smaller lungs)</a:t>
            </a:r>
          </a:p>
          <a:p>
            <a:pPr lvl="1"/>
            <a:r>
              <a:rPr lang="en-US" sz="3200" b="1" dirty="0"/>
              <a:t>All experiments were done using cross validation (over 30 studies) using all data, as COVID-19 data was hard to get and so was pneumonia data at scale</a:t>
            </a:r>
          </a:p>
          <a:p>
            <a:pPr lvl="1"/>
            <a:r>
              <a:rPr lang="en-US" sz="3200" b="1" dirty="0"/>
              <a:t>No unseen sources</a:t>
            </a:r>
          </a:p>
        </p:txBody>
      </p:sp>
    </p:spTree>
    <p:extLst>
      <p:ext uri="{BB962C8B-B14F-4D97-AF65-F5344CB8AC3E}">
        <p14:creationId xmlns:p14="http://schemas.microsoft.com/office/powerpoint/2010/main" val="19937250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DF281C-08A1-6247-9A42-1443DB0A0A5F}"/>
              </a:ext>
            </a:extLst>
          </p:cNvPr>
          <p:cNvSpPr>
            <a:spLocks noGrp="1"/>
          </p:cNvSpPr>
          <p:nvPr>
            <p:ph type="title"/>
          </p:nvPr>
        </p:nvSpPr>
        <p:spPr/>
        <p:txBody>
          <a:bodyPr/>
          <a:lstStyle/>
          <a:p>
            <a:r>
              <a:rPr lang="en-US" dirty="0"/>
              <a:t>COVID-19 CXR identification – unseen sources</a:t>
            </a:r>
          </a:p>
        </p:txBody>
      </p:sp>
      <p:sp>
        <p:nvSpPr>
          <p:cNvPr id="3" name="Content Placeholder 2">
            <a:extLst>
              <a:ext uri="{FF2B5EF4-FFF2-40B4-BE49-F238E27FC236}">
                <a16:creationId xmlns:a16="http://schemas.microsoft.com/office/drawing/2014/main" id="{1AC0EC86-80EC-EF4D-9950-F2B20D1AF517}"/>
              </a:ext>
            </a:extLst>
          </p:cNvPr>
          <p:cNvSpPr>
            <a:spLocks noGrp="1"/>
          </p:cNvSpPr>
          <p:nvPr>
            <p:ph idx="1"/>
          </p:nvPr>
        </p:nvSpPr>
        <p:spPr>
          <a:xfrm>
            <a:off x="838200" y="1837817"/>
            <a:ext cx="10756392" cy="4667250"/>
          </a:xfrm>
        </p:spPr>
        <p:txBody>
          <a:bodyPr>
            <a:normAutofit fontScale="92500" lnSpcReduction="20000"/>
          </a:bodyPr>
          <a:lstStyle/>
          <a:p>
            <a:r>
              <a:rPr lang="en-US" sz="3600" b="1" dirty="0"/>
              <a:t>Using a Resnet50 architecture and fine-tuning of an ImageNet trained model obtained</a:t>
            </a:r>
          </a:p>
          <a:p>
            <a:pPr lvl="1"/>
            <a:r>
              <a:rPr lang="en-US" sz="3600" b="1" dirty="0"/>
              <a:t>Sensitivity 98.1%, Specificity, 96.2%, Accuracy 98.7%, AUC 0.997</a:t>
            </a:r>
          </a:p>
          <a:p>
            <a:pPr lvl="1"/>
            <a:r>
              <a:rPr lang="en-US" sz="3600" b="1" dirty="0"/>
              <a:t>Use widely?</a:t>
            </a:r>
          </a:p>
          <a:p>
            <a:endParaRPr lang="en-US" sz="3600" b="1" dirty="0"/>
          </a:p>
          <a:p>
            <a:r>
              <a:rPr lang="en-US" sz="3600" b="1" dirty="0"/>
              <a:t>Not widely usable because the above is a 10-fold cross validation result </a:t>
            </a:r>
          </a:p>
          <a:p>
            <a:endParaRPr lang="en-US" sz="3600" b="1" dirty="0"/>
          </a:p>
          <a:p>
            <a:r>
              <a:rPr lang="en-US" sz="3600" b="1" dirty="0"/>
              <a:t>Must look at unseen sources</a:t>
            </a:r>
          </a:p>
          <a:p>
            <a:endParaRPr lang="en-US" dirty="0"/>
          </a:p>
          <a:p>
            <a:endParaRPr lang="en-US" dirty="0"/>
          </a:p>
        </p:txBody>
      </p:sp>
    </p:spTree>
    <p:extLst>
      <p:ext uri="{BB962C8B-B14F-4D97-AF65-F5344CB8AC3E}">
        <p14:creationId xmlns:p14="http://schemas.microsoft.com/office/powerpoint/2010/main" val="4862135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DA55B3-E39C-7D44-AFAA-8D2A9BEF4BA4}"/>
              </a:ext>
            </a:extLst>
          </p:cNvPr>
          <p:cNvSpPr>
            <a:spLocks noGrp="1"/>
          </p:cNvSpPr>
          <p:nvPr>
            <p:ph type="title"/>
          </p:nvPr>
        </p:nvSpPr>
        <p:spPr>
          <a:xfrm>
            <a:off x="838200" y="1442"/>
            <a:ext cx="10515600" cy="1325563"/>
          </a:xfrm>
        </p:spPr>
        <p:txBody>
          <a:bodyPr/>
          <a:lstStyle/>
          <a:p>
            <a:r>
              <a:rPr lang="en-US" dirty="0"/>
              <a:t>Unseen experiment</a:t>
            </a:r>
          </a:p>
        </p:txBody>
      </p:sp>
      <p:pic>
        <p:nvPicPr>
          <p:cNvPr id="4" name="Content Placeholder 3">
            <a:extLst>
              <a:ext uri="{FF2B5EF4-FFF2-40B4-BE49-F238E27FC236}">
                <a16:creationId xmlns:a16="http://schemas.microsoft.com/office/drawing/2014/main" id="{7AE550CE-1583-CE48-BD8E-83F8DE2277AF}"/>
              </a:ext>
            </a:extLst>
          </p:cNvPr>
          <p:cNvPicPr>
            <a:picLocks noGrp="1" noChangeAspect="1"/>
          </p:cNvPicPr>
          <p:nvPr>
            <p:ph idx="1"/>
          </p:nvPr>
        </p:nvPicPr>
        <p:blipFill>
          <a:blip r:embed="rId2"/>
          <a:stretch>
            <a:fillRect/>
          </a:stretch>
        </p:blipFill>
        <p:spPr>
          <a:xfrm>
            <a:off x="280416" y="836018"/>
            <a:ext cx="11375136" cy="6191200"/>
          </a:xfrm>
          <a:prstGeom prst="rect">
            <a:avLst/>
          </a:prstGeom>
        </p:spPr>
      </p:pic>
    </p:spTree>
    <p:extLst>
      <p:ext uri="{BB962C8B-B14F-4D97-AF65-F5344CB8AC3E}">
        <p14:creationId xmlns:p14="http://schemas.microsoft.com/office/powerpoint/2010/main" val="12979070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7E8FE1-7C38-3D44-AEB3-0B955108EE7F}"/>
              </a:ext>
            </a:extLst>
          </p:cNvPr>
          <p:cNvSpPr>
            <a:spLocks noGrp="1"/>
          </p:cNvSpPr>
          <p:nvPr>
            <p:ph type="title"/>
          </p:nvPr>
        </p:nvSpPr>
        <p:spPr>
          <a:xfrm>
            <a:off x="838200" y="88709"/>
            <a:ext cx="10515600" cy="1325563"/>
          </a:xfrm>
        </p:spPr>
        <p:txBody>
          <a:bodyPr/>
          <a:lstStyle/>
          <a:p>
            <a:r>
              <a:rPr lang="en-US" dirty="0"/>
              <a:t>Solutions?</a:t>
            </a:r>
          </a:p>
        </p:txBody>
      </p:sp>
      <p:sp>
        <p:nvSpPr>
          <p:cNvPr id="3" name="Content Placeholder 2">
            <a:extLst>
              <a:ext uri="{FF2B5EF4-FFF2-40B4-BE49-F238E27FC236}">
                <a16:creationId xmlns:a16="http://schemas.microsoft.com/office/drawing/2014/main" id="{926C008D-42C6-0945-9219-B5C87076D2B3}"/>
              </a:ext>
            </a:extLst>
          </p:cNvPr>
          <p:cNvSpPr>
            <a:spLocks noGrp="1"/>
          </p:cNvSpPr>
          <p:nvPr>
            <p:ph idx="1"/>
          </p:nvPr>
        </p:nvSpPr>
        <p:spPr>
          <a:xfrm>
            <a:off x="524256" y="1414272"/>
            <a:ext cx="11253216" cy="5193792"/>
          </a:xfrm>
        </p:spPr>
        <p:txBody>
          <a:bodyPr>
            <a:normAutofit fontScale="92500" lnSpcReduction="20000"/>
          </a:bodyPr>
          <a:lstStyle/>
          <a:p>
            <a:r>
              <a:rPr lang="en-US" sz="3500" dirty="0"/>
              <a:t>Use lots of data from lots of different sites</a:t>
            </a:r>
          </a:p>
          <a:p>
            <a:pPr lvl="1"/>
            <a:r>
              <a:rPr lang="en-US" sz="3500" dirty="0"/>
              <a:t>Please stop laughing (for those familiar with medical image data)</a:t>
            </a:r>
          </a:p>
          <a:p>
            <a:pPr lvl="1"/>
            <a:endParaRPr lang="en-US" sz="3500" dirty="0"/>
          </a:p>
          <a:p>
            <a:r>
              <a:rPr lang="en-US" sz="3500" dirty="0"/>
              <a:t>Fine tune with local data. Results below are good, but you need curated local data and someone with expertise in deep learning (as well as enough data to test a tuned model)</a:t>
            </a:r>
          </a:p>
          <a:p>
            <a:endParaRPr lang="en-US" sz="3500" dirty="0"/>
          </a:p>
          <a:p>
            <a:endParaRPr lang="en-US" sz="3500" dirty="0"/>
          </a:p>
          <a:p>
            <a:endParaRPr lang="en-US" sz="3500" dirty="0"/>
          </a:p>
          <a:p>
            <a:r>
              <a:rPr lang="en-US" sz="3500" dirty="0"/>
              <a:t>Need to get models to skip irrelevant features (scanner, angle of scan and more) </a:t>
            </a:r>
          </a:p>
          <a:p>
            <a:endParaRPr lang="en-US" dirty="0"/>
          </a:p>
          <a:p>
            <a:endParaRPr lang="en-US" dirty="0"/>
          </a:p>
        </p:txBody>
      </p:sp>
      <p:pic>
        <p:nvPicPr>
          <p:cNvPr id="4" name="Picture 3">
            <a:extLst>
              <a:ext uri="{FF2B5EF4-FFF2-40B4-BE49-F238E27FC236}">
                <a16:creationId xmlns:a16="http://schemas.microsoft.com/office/drawing/2014/main" id="{54AE1A18-C89E-5840-8061-0A0D0EBF01F2}"/>
              </a:ext>
            </a:extLst>
          </p:cNvPr>
          <p:cNvPicPr>
            <a:picLocks noChangeAspect="1"/>
          </p:cNvPicPr>
          <p:nvPr/>
        </p:nvPicPr>
        <p:blipFill>
          <a:blip r:embed="rId2"/>
          <a:stretch>
            <a:fillRect/>
          </a:stretch>
        </p:blipFill>
        <p:spPr>
          <a:xfrm>
            <a:off x="1438656" y="4136609"/>
            <a:ext cx="8119871" cy="1336545"/>
          </a:xfrm>
          <a:prstGeom prst="rect">
            <a:avLst/>
          </a:prstGeom>
        </p:spPr>
      </p:pic>
    </p:spTree>
    <p:extLst>
      <p:ext uri="{BB962C8B-B14F-4D97-AF65-F5344CB8AC3E}">
        <p14:creationId xmlns:p14="http://schemas.microsoft.com/office/powerpoint/2010/main" val="351839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FFE883-4435-A346-9BD1-3DCAA01DE55D}"/>
              </a:ext>
            </a:extLst>
          </p:cNvPr>
          <p:cNvSpPr>
            <a:spLocks noGrp="1"/>
          </p:cNvSpPr>
          <p:nvPr>
            <p:ph type="title"/>
          </p:nvPr>
        </p:nvSpPr>
        <p:spPr/>
        <p:txBody>
          <a:bodyPr/>
          <a:lstStyle/>
          <a:p>
            <a:r>
              <a:rPr lang="en-US" b="1" dirty="0"/>
              <a:t>Summary</a:t>
            </a:r>
          </a:p>
        </p:txBody>
      </p:sp>
      <p:sp>
        <p:nvSpPr>
          <p:cNvPr id="3" name="Content Placeholder 2">
            <a:extLst>
              <a:ext uri="{FF2B5EF4-FFF2-40B4-BE49-F238E27FC236}">
                <a16:creationId xmlns:a16="http://schemas.microsoft.com/office/drawing/2014/main" id="{FEC9BF36-A22B-A145-91CF-315480729404}"/>
              </a:ext>
            </a:extLst>
          </p:cNvPr>
          <p:cNvSpPr>
            <a:spLocks noGrp="1"/>
          </p:cNvSpPr>
          <p:nvPr>
            <p:ph idx="1"/>
          </p:nvPr>
        </p:nvSpPr>
        <p:spPr>
          <a:xfrm>
            <a:off x="536448" y="1560576"/>
            <a:ext cx="11119104" cy="5023104"/>
          </a:xfrm>
        </p:spPr>
        <p:txBody>
          <a:bodyPr>
            <a:noAutofit/>
          </a:bodyPr>
          <a:lstStyle/>
          <a:p>
            <a:r>
              <a:rPr lang="en-US" sz="3600" b="1" dirty="0"/>
              <a:t>It is possible to build good predictive models from medical image datasets</a:t>
            </a:r>
          </a:p>
          <a:p>
            <a:pPr lvl="1"/>
            <a:r>
              <a:rPr lang="en-US" sz="3600" b="1" dirty="0"/>
              <a:t>Multiple sources needed or standard imaging protocols</a:t>
            </a:r>
          </a:p>
          <a:p>
            <a:pPr lvl="1"/>
            <a:r>
              <a:rPr lang="en-US" sz="3600" b="1" dirty="0"/>
              <a:t>better you have lots of data and lots of sources and standard protocols</a:t>
            </a:r>
          </a:p>
          <a:p>
            <a:pPr lvl="1"/>
            <a:endParaRPr lang="en-US" sz="3600" b="1" dirty="0"/>
          </a:p>
          <a:p>
            <a:r>
              <a:rPr lang="en-US" sz="3600" b="1" dirty="0"/>
              <a:t>If you have small data, it needs to be from multiple sources and relatively standard</a:t>
            </a:r>
          </a:p>
          <a:p>
            <a:endParaRPr lang="en-US" sz="3600" b="1" dirty="0"/>
          </a:p>
          <a:p>
            <a:r>
              <a:rPr lang="en-US" sz="3600" b="1" dirty="0"/>
              <a:t>Medical imaging models obtained by deep learning need to be tested on unseen sources (rather than just held out data) </a:t>
            </a:r>
          </a:p>
          <a:p>
            <a:pPr lvl="1"/>
            <a:r>
              <a:rPr lang="en-US" sz="3600" b="1" dirty="0"/>
              <a:t>Cross validation may be of limited use</a:t>
            </a:r>
          </a:p>
        </p:txBody>
      </p:sp>
    </p:spTree>
    <p:extLst>
      <p:ext uri="{BB962C8B-B14F-4D97-AF65-F5344CB8AC3E}">
        <p14:creationId xmlns:p14="http://schemas.microsoft.com/office/powerpoint/2010/main" val="4985389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FFE883-4435-A346-9BD1-3DCAA01DE55D}"/>
              </a:ext>
            </a:extLst>
          </p:cNvPr>
          <p:cNvSpPr>
            <a:spLocks noGrp="1"/>
          </p:cNvSpPr>
          <p:nvPr>
            <p:ph type="title"/>
          </p:nvPr>
        </p:nvSpPr>
        <p:spPr/>
        <p:txBody>
          <a:bodyPr/>
          <a:lstStyle/>
          <a:p>
            <a:r>
              <a:rPr lang="en-US" b="1" dirty="0"/>
              <a:t>Summary</a:t>
            </a:r>
          </a:p>
        </p:txBody>
      </p:sp>
      <p:sp>
        <p:nvSpPr>
          <p:cNvPr id="3" name="Content Placeholder 2">
            <a:extLst>
              <a:ext uri="{FF2B5EF4-FFF2-40B4-BE49-F238E27FC236}">
                <a16:creationId xmlns:a16="http://schemas.microsoft.com/office/drawing/2014/main" id="{FEC9BF36-A22B-A145-91CF-315480729404}"/>
              </a:ext>
            </a:extLst>
          </p:cNvPr>
          <p:cNvSpPr>
            <a:spLocks noGrp="1"/>
          </p:cNvSpPr>
          <p:nvPr>
            <p:ph idx="1"/>
          </p:nvPr>
        </p:nvSpPr>
        <p:spPr>
          <a:xfrm>
            <a:off x="838199" y="1825624"/>
            <a:ext cx="10676467" cy="4829175"/>
          </a:xfrm>
        </p:spPr>
        <p:txBody>
          <a:bodyPr>
            <a:normAutofit/>
          </a:bodyPr>
          <a:lstStyle/>
          <a:p>
            <a:r>
              <a:rPr lang="en-US" sz="3600" b="1" dirty="0"/>
              <a:t>Automated tuning to match local data and provide good performance –&gt; means someone must collect and label a tuning set and a validation set</a:t>
            </a:r>
          </a:p>
          <a:p>
            <a:pPr lvl="1"/>
            <a:r>
              <a:rPr lang="en-US" sz="3600" b="1" dirty="0"/>
              <a:t>How important is perfect labeling?  Physicians often disagree on nuances of labels</a:t>
            </a:r>
          </a:p>
          <a:p>
            <a:pPr lvl="1"/>
            <a:endParaRPr lang="en-US" sz="3600" b="1" dirty="0"/>
          </a:p>
          <a:p>
            <a:r>
              <a:rPr lang="en-US" sz="3600" b="1" dirty="0"/>
              <a:t>Need to identify and remove confounding features from the deep learning process</a:t>
            </a:r>
          </a:p>
          <a:p>
            <a:pPr lvl="1"/>
            <a:r>
              <a:rPr lang="en-US" sz="3200" b="1" dirty="0"/>
              <a:t> somehow</a:t>
            </a:r>
          </a:p>
        </p:txBody>
      </p:sp>
    </p:spTree>
    <p:extLst>
      <p:ext uri="{BB962C8B-B14F-4D97-AF65-F5344CB8AC3E}">
        <p14:creationId xmlns:p14="http://schemas.microsoft.com/office/powerpoint/2010/main" val="481014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dissolve">
                                      <p:cBhvr>
                                        <p:cTn id="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843F31-4632-EC4C-8316-E858698B886D}"/>
              </a:ext>
            </a:extLst>
          </p:cNvPr>
          <p:cNvSpPr>
            <a:spLocks noGrp="1"/>
          </p:cNvSpPr>
          <p:nvPr>
            <p:ph type="title"/>
          </p:nvPr>
        </p:nvSpPr>
        <p:spPr/>
        <p:txBody>
          <a:bodyPr>
            <a:normAutofit fontScale="90000"/>
          </a:bodyPr>
          <a:lstStyle/>
          <a:p>
            <a:r>
              <a:rPr lang="en-US" dirty="0"/>
              <a:t>Deep Learning can learn unexpected concepts</a:t>
            </a:r>
          </a:p>
        </p:txBody>
      </p:sp>
      <p:sp>
        <p:nvSpPr>
          <p:cNvPr id="3" name="Slide Number Placeholder 2">
            <a:extLst>
              <a:ext uri="{FF2B5EF4-FFF2-40B4-BE49-F238E27FC236}">
                <a16:creationId xmlns:a16="http://schemas.microsoft.com/office/drawing/2014/main" id="{17BD081D-208F-C64C-83A2-4904E5D2B8DD}"/>
              </a:ext>
            </a:extLst>
          </p:cNvPr>
          <p:cNvSpPr>
            <a:spLocks noGrp="1"/>
          </p:cNvSpPr>
          <p:nvPr>
            <p:ph type="sldNum" sz="quarter" idx="10"/>
          </p:nvPr>
        </p:nvSpPr>
        <p:spPr/>
        <p:txBody>
          <a:bodyPr/>
          <a:lstStyle/>
          <a:p>
            <a:fld id="{05FB1280-7F18-4137-BA37-84F117A27EBF}" type="slidenum">
              <a:rPr lang="en-US" sz="3200"/>
              <a:pPr/>
              <a:t>3</a:t>
            </a:fld>
            <a:endParaRPr lang="en-US" sz="3200" dirty="0"/>
          </a:p>
        </p:txBody>
      </p:sp>
      <p:sp>
        <p:nvSpPr>
          <p:cNvPr id="4" name="Text Placeholder 3">
            <a:extLst>
              <a:ext uri="{FF2B5EF4-FFF2-40B4-BE49-F238E27FC236}">
                <a16:creationId xmlns:a16="http://schemas.microsoft.com/office/drawing/2014/main" id="{43406CCF-FE44-5146-AFA3-E291239B9256}"/>
              </a:ext>
            </a:extLst>
          </p:cNvPr>
          <p:cNvSpPr>
            <a:spLocks noGrp="1"/>
          </p:cNvSpPr>
          <p:nvPr>
            <p:ph type="body" sz="quarter" idx="12"/>
          </p:nvPr>
        </p:nvSpPr>
        <p:spPr>
          <a:xfrm>
            <a:off x="609600" y="1524002"/>
            <a:ext cx="10972800" cy="5054599"/>
          </a:xfrm>
        </p:spPr>
        <p:txBody>
          <a:bodyPr/>
          <a:lstStyle/>
          <a:p>
            <a:r>
              <a:rPr lang="en-US" dirty="0"/>
              <a:t>What is the picture below?</a:t>
            </a:r>
          </a:p>
          <a:p>
            <a:endParaRPr lang="en-US" dirty="0"/>
          </a:p>
          <a:p>
            <a:endParaRPr lang="en-US" dirty="0"/>
          </a:p>
          <a:p>
            <a:pPr marL="0" indent="0">
              <a:buNone/>
            </a:pPr>
            <a:endParaRPr lang="en-US" dirty="0"/>
          </a:p>
          <a:p>
            <a:r>
              <a:rPr lang="en-US" dirty="0"/>
              <a:t>Deep neural networks trained for use in autonomous cars call the above a 45mph Speed limit sign (https://</a:t>
            </a:r>
            <a:r>
              <a:rPr lang="en-US" dirty="0" err="1"/>
              <a:t>arxiv.org</a:t>
            </a:r>
            <a:r>
              <a:rPr lang="en-US" dirty="0"/>
              <a:t>/pdf/1707.08945.pdf)</a:t>
            </a:r>
          </a:p>
          <a:p>
            <a:endParaRPr lang="en-US" dirty="0"/>
          </a:p>
        </p:txBody>
      </p:sp>
      <p:pic>
        <p:nvPicPr>
          <p:cNvPr id="6" name="Picture 5">
            <a:extLst>
              <a:ext uri="{FF2B5EF4-FFF2-40B4-BE49-F238E27FC236}">
                <a16:creationId xmlns:a16="http://schemas.microsoft.com/office/drawing/2014/main" id="{96609788-84A5-444D-A566-B5CF8BF744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05400" y="2103967"/>
            <a:ext cx="1981200" cy="1947333"/>
          </a:xfrm>
          <a:prstGeom prst="rect">
            <a:avLst/>
          </a:prstGeom>
        </p:spPr>
      </p:pic>
    </p:spTree>
    <p:extLst>
      <p:ext uri="{BB962C8B-B14F-4D97-AF65-F5344CB8AC3E}">
        <p14:creationId xmlns:p14="http://schemas.microsoft.com/office/powerpoint/2010/main" val="3287224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4" end="4"/>
                                            </p:txEl>
                                          </p:spTgt>
                                        </p:tgtEl>
                                        <p:attrNameLst>
                                          <p:attrName>style.visibility</p:attrName>
                                        </p:attrNameLst>
                                      </p:cBhvr>
                                      <p:to>
                                        <p:strVal val="visible"/>
                                      </p:to>
                                    </p:set>
                                    <p:anim calcmode="lin" valueType="num">
                                      <p:cBhvr additive="base">
                                        <p:cTn id="7"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Shape 181"/>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4400"/>
              <a:buFont typeface="Calibri"/>
              <a:buNone/>
            </a:pPr>
            <a:endParaRPr sz="4400" b="0" i="0" u="none" strike="noStrike" cap="none">
              <a:solidFill>
                <a:schemeClr val="dk1"/>
              </a:solidFill>
              <a:latin typeface="Calibri"/>
              <a:ea typeface="Calibri"/>
              <a:cs typeface="Calibri"/>
              <a:sym typeface="Calibri"/>
            </a:endParaRPr>
          </a:p>
        </p:txBody>
      </p:sp>
      <p:sp>
        <p:nvSpPr>
          <p:cNvPr id="182" name="Shape 182"/>
          <p:cNvSpPr txBox="1">
            <a:spLocks noGrp="1"/>
          </p:cNvSpPr>
          <p:nvPr>
            <p:ph idx="1"/>
          </p:nvPr>
        </p:nvSpPr>
        <p:spPr>
          <a:prstGeom prst="rect">
            <a:avLst/>
          </a:prstGeom>
          <a:noFill/>
          <a:ln>
            <a:noFill/>
          </a:ln>
        </p:spPr>
        <p:txBody>
          <a:bodyPr spcFirstLastPara="1" wrap="square" lIns="91425" tIns="45700" rIns="91425" bIns="45700" anchor="t" anchorCtr="0">
            <a:noAutofit/>
          </a:bodyPr>
          <a:lstStyle/>
          <a:p>
            <a:pPr marL="228600" marR="0" lvl="0" indent="-50800" algn="l" rtl="0">
              <a:lnSpc>
                <a:spcPct val="90000"/>
              </a:lnSpc>
              <a:spcBef>
                <a:spcPts val="0"/>
              </a:spcBef>
              <a:spcAft>
                <a:spcPts val="0"/>
              </a:spcAft>
              <a:buClr>
                <a:schemeClr val="dk1"/>
              </a:buClr>
              <a:buSzPts val="2800"/>
              <a:buFont typeface="Arial"/>
              <a:buNone/>
            </a:pPr>
            <a:endParaRPr sz="2800" b="0" i="0" u="none" strike="noStrike" cap="none" dirty="0">
              <a:solidFill>
                <a:schemeClr val="dk1"/>
              </a:solidFill>
              <a:latin typeface="Calibri"/>
              <a:ea typeface="Calibri"/>
              <a:cs typeface="Calibri"/>
              <a:sym typeface="Calibri"/>
            </a:endParaRPr>
          </a:p>
          <a:p>
            <a:pPr marL="228600" marR="0" lvl="0" indent="-50800" algn="l" rtl="0">
              <a:lnSpc>
                <a:spcPct val="90000"/>
              </a:lnSpc>
              <a:spcBef>
                <a:spcPts val="1000"/>
              </a:spcBef>
              <a:spcAft>
                <a:spcPts val="0"/>
              </a:spcAft>
              <a:buClr>
                <a:schemeClr val="dk1"/>
              </a:buClr>
              <a:buSzPts val="2800"/>
              <a:buFont typeface="Arial"/>
              <a:buNone/>
            </a:pPr>
            <a:endParaRPr sz="2800" b="0" i="0" u="none" strike="noStrike" cap="none" dirty="0">
              <a:solidFill>
                <a:schemeClr val="dk1"/>
              </a:solidFill>
              <a:latin typeface="Calibri"/>
              <a:ea typeface="Calibri"/>
              <a:cs typeface="Calibri"/>
              <a:sym typeface="Calibri"/>
            </a:endParaRPr>
          </a:p>
          <a:p>
            <a:pPr marL="0" marR="0" lvl="0" indent="0" algn="ctr" rtl="0">
              <a:lnSpc>
                <a:spcPct val="90000"/>
              </a:lnSpc>
              <a:spcBef>
                <a:spcPts val="1000"/>
              </a:spcBef>
              <a:spcAft>
                <a:spcPts val="0"/>
              </a:spcAft>
              <a:buClr>
                <a:schemeClr val="dk1"/>
              </a:buClr>
              <a:buSzPts val="4800"/>
              <a:buFont typeface="Arial"/>
              <a:buNone/>
            </a:pPr>
            <a:r>
              <a:rPr lang="en-US" sz="4800" b="1" i="0" u="none" strike="noStrike" cap="none">
                <a:solidFill>
                  <a:schemeClr val="accent1"/>
                </a:solidFill>
                <a:latin typeface="Calibri"/>
                <a:ea typeface="Calibri"/>
                <a:cs typeface="Calibri"/>
                <a:sym typeface="Calibri"/>
              </a:rPr>
              <a:t>Done</a:t>
            </a:r>
            <a:endParaRPr sz="4800" b="1" i="0" u="none" strike="noStrike" cap="none" dirty="0">
              <a:solidFill>
                <a:schemeClr val="accent1"/>
              </a:solidFill>
              <a:latin typeface="Calibri"/>
              <a:ea typeface="Calibri"/>
              <a:cs typeface="Calibri"/>
              <a:sym typeface="Calibri"/>
            </a:endParaRPr>
          </a:p>
        </p:txBody>
      </p:sp>
    </p:spTree>
    <p:extLst>
      <p:ext uri="{BB962C8B-B14F-4D97-AF65-F5344CB8AC3E}">
        <p14:creationId xmlns:p14="http://schemas.microsoft.com/office/powerpoint/2010/main" val="35645865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843F31-4632-EC4C-8316-E858698B886D}"/>
              </a:ext>
            </a:extLst>
          </p:cNvPr>
          <p:cNvSpPr>
            <a:spLocks noGrp="1"/>
          </p:cNvSpPr>
          <p:nvPr>
            <p:ph type="title"/>
          </p:nvPr>
        </p:nvSpPr>
        <p:spPr/>
        <p:txBody>
          <a:bodyPr>
            <a:normAutofit fontScale="90000"/>
          </a:bodyPr>
          <a:lstStyle/>
          <a:p>
            <a:r>
              <a:rPr lang="en-US" dirty="0"/>
              <a:t>Deep Learning can learn unexpected concepts</a:t>
            </a:r>
          </a:p>
        </p:txBody>
      </p:sp>
      <p:sp>
        <p:nvSpPr>
          <p:cNvPr id="3" name="Slide Number Placeholder 2">
            <a:extLst>
              <a:ext uri="{FF2B5EF4-FFF2-40B4-BE49-F238E27FC236}">
                <a16:creationId xmlns:a16="http://schemas.microsoft.com/office/drawing/2014/main" id="{17BD081D-208F-C64C-83A2-4904E5D2B8DD}"/>
              </a:ext>
            </a:extLst>
          </p:cNvPr>
          <p:cNvSpPr>
            <a:spLocks noGrp="1"/>
          </p:cNvSpPr>
          <p:nvPr>
            <p:ph type="sldNum" sz="quarter" idx="10"/>
          </p:nvPr>
        </p:nvSpPr>
        <p:spPr/>
        <p:txBody>
          <a:bodyPr/>
          <a:lstStyle/>
          <a:p>
            <a:fld id="{05FB1280-7F18-4137-BA37-84F117A27EBF}" type="slidenum">
              <a:rPr lang="en-US" sz="3200"/>
              <a:pPr/>
              <a:t>4</a:t>
            </a:fld>
            <a:endParaRPr lang="en-US" sz="3200" dirty="0"/>
          </a:p>
        </p:txBody>
      </p:sp>
      <p:sp>
        <p:nvSpPr>
          <p:cNvPr id="4" name="Text Placeholder 3">
            <a:extLst>
              <a:ext uri="{FF2B5EF4-FFF2-40B4-BE49-F238E27FC236}">
                <a16:creationId xmlns:a16="http://schemas.microsoft.com/office/drawing/2014/main" id="{43406CCF-FE44-5146-AFA3-E291239B9256}"/>
              </a:ext>
            </a:extLst>
          </p:cNvPr>
          <p:cNvSpPr>
            <a:spLocks noGrp="1"/>
          </p:cNvSpPr>
          <p:nvPr>
            <p:ph type="body" sz="quarter" idx="12"/>
          </p:nvPr>
        </p:nvSpPr>
        <p:spPr/>
        <p:txBody>
          <a:bodyPr/>
          <a:lstStyle/>
          <a:p>
            <a:r>
              <a:rPr lang="en-US" dirty="0"/>
              <a:t>What is the second from left picture below?</a:t>
            </a:r>
          </a:p>
          <a:p>
            <a:endParaRPr lang="en-US" dirty="0"/>
          </a:p>
          <a:p>
            <a:endParaRPr lang="en-US" dirty="0"/>
          </a:p>
          <a:p>
            <a:pPr marL="0" indent="0">
              <a:buNone/>
            </a:pPr>
            <a:endParaRPr lang="en-US" dirty="0"/>
          </a:p>
          <a:p>
            <a:endParaRPr lang="en-US" dirty="0"/>
          </a:p>
        </p:txBody>
      </p:sp>
      <p:pic>
        <p:nvPicPr>
          <p:cNvPr id="7" name="Picture 6">
            <a:extLst>
              <a:ext uri="{FF2B5EF4-FFF2-40B4-BE49-F238E27FC236}">
                <a16:creationId xmlns:a16="http://schemas.microsoft.com/office/drawing/2014/main" id="{6547609F-D063-C64D-BEE0-11F3D0C98C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9200" y="2306373"/>
            <a:ext cx="2607733" cy="2777067"/>
          </a:xfrm>
          <a:prstGeom prst="rect">
            <a:avLst/>
          </a:prstGeom>
        </p:spPr>
      </p:pic>
      <p:pic>
        <p:nvPicPr>
          <p:cNvPr id="9" name="Picture 8">
            <a:extLst>
              <a:ext uri="{FF2B5EF4-FFF2-40B4-BE49-F238E27FC236}">
                <a16:creationId xmlns:a16="http://schemas.microsoft.com/office/drawing/2014/main" id="{08135531-A13A-1047-B9C4-59F4F709F8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27600" y="2235200"/>
            <a:ext cx="2336800" cy="2387600"/>
          </a:xfrm>
          <a:prstGeom prst="rect">
            <a:avLst/>
          </a:prstGeom>
        </p:spPr>
      </p:pic>
      <p:sp>
        <p:nvSpPr>
          <p:cNvPr id="10" name="TextBox 9">
            <a:extLst>
              <a:ext uri="{FF2B5EF4-FFF2-40B4-BE49-F238E27FC236}">
                <a16:creationId xmlns:a16="http://schemas.microsoft.com/office/drawing/2014/main" id="{9F9BAE86-EB2F-8744-879A-51BD2CF784BC}"/>
              </a:ext>
            </a:extLst>
          </p:cNvPr>
          <p:cNvSpPr txBox="1"/>
          <p:nvPr/>
        </p:nvSpPr>
        <p:spPr>
          <a:xfrm>
            <a:off x="4978401" y="4904645"/>
            <a:ext cx="1096775" cy="461665"/>
          </a:xfrm>
          <a:prstGeom prst="rect">
            <a:avLst/>
          </a:prstGeom>
          <a:noFill/>
        </p:spPr>
        <p:txBody>
          <a:bodyPr wrap="none" rtlCol="0">
            <a:spAutoFit/>
          </a:bodyPr>
          <a:lstStyle/>
          <a:p>
            <a:r>
              <a:rPr lang="en-US" sz="2400" dirty="0"/>
              <a:t>Gibbon</a:t>
            </a:r>
          </a:p>
        </p:txBody>
      </p:sp>
      <p:pic>
        <p:nvPicPr>
          <p:cNvPr id="14" name="Picture 13">
            <a:extLst>
              <a:ext uri="{FF2B5EF4-FFF2-40B4-BE49-F238E27FC236}">
                <a16:creationId xmlns:a16="http://schemas.microsoft.com/office/drawing/2014/main" id="{4961C7CE-9BFF-EF4E-9344-18FB2EC8F9C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47771" y="2404534"/>
            <a:ext cx="3640667" cy="2048933"/>
          </a:xfrm>
          <a:prstGeom prst="rect">
            <a:avLst/>
          </a:prstGeom>
        </p:spPr>
      </p:pic>
      <p:sp>
        <p:nvSpPr>
          <p:cNvPr id="15" name="TextBox 14">
            <a:extLst>
              <a:ext uri="{FF2B5EF4-FFF2-40B4-BE49-F238E27FC236}">
                <a16:creationId xmlns:a16="http://schemas.microsoft.com/office/drawing/2014/main" id="{25D76A31-DC88-B544-9B54-D05855E2F4DC}"/>
              </a:ext>
            </a:extLst>
          </p:cNvPr>
          <p:cNvSpPr txBox="1"/>
          <p:nvPr/>
        </p:nvSpPr>
        <p:spPr>
          <a:xfrm>
            <a:off x="8307103" y="4853125"/>
            <a:ext cx="1698927" cy="461665"/>
          </a:xfrm>
          <a:prstGeom prst="rect">
            <a:avLst/>
          </a:prstGeom>
          <a:noFill/>
        </p:spPr>
        <p:txBody>
          <a:bodyPr wrap="none" rtlCol="0">
            <a:spAutoFit/>
          </a:bodyPr>
          <a:lstStyle/>
          <a:p>
            <a:r>
              <a:rPr lang="en-US" sz="2400" dirty="0"/>
              <a:t>Real Gibbon</a:t>
            </a:r>
          </a:p>
        </p:txBody>
      </p:sp>
      <p:sp>
        <p:nvSpPr>
          <p:cNvPr id="17" name="TextBox 16">
            <a:extLst>
              <a:ext uri="{FF2B5EF4-FFF2-40B4-BE49-F238E27FC236}">
                <a16:creationId xmlns:a16="http://schemas.microsoft.com/office/drawing/2014/main" id="{0ECB64EE-CC79-7242-A97C-696A4824299D}"/>
              </a:ext>
            </a:extLst>
          </p:cNvPr>
          <p:cNvSpPr txBox="1"/>
          <p:nvPr/>
        </p:nvSpPr>
        <p:spPr>
          <a:xfrm>
            <a:off x="1925746" y="5575849"/>
            <a:ext cx="7144263" cy="830997"/>
          </a:xfrm>
          <a:prstGeom prst="rect">
            <a:avLst/>
          </a:prstGeom>
          <a:noFill/>
        </p:spPr>
        <p:txBody>
          <a:bodyPr wrap="none" rtlCol="0">
            <a:spAutoFit/>
          </a:bodyPr>
          <a:lstStyle/>
          <a:p>
            <a:r>
              <a:rPr lang="en-US" sz="2400" dirty="0"/>
              <a:t>https://</a:t>
            </a:r>
            <a:r>
              <a:rPr lang="en-US" sz="2400" dirty="0" err="1"/>
              <a:t>blog.openai.com</a:t>
            </a:r>
            <a:r>
              <a:rPr lang="en-US" sz="2400" dirty="0"/>
              <a:t>/adversarial-example-research/</a:t>
            </a:r>
          </a:p>
          <a:p>
            <a:endParaRPr lang="en-US" sz="2400" dirty="0"/>
          </a:p>
        </p:txBody>
      </p:sp>
    </p:spTree>
    <p:extLst>
      <p:ext uri="{BB962C8B-B14F-4D97-AF65-F5344CB8AC3E}">
        <p14:creationId xmlns:p14="http://schemas.microsoft.com/office/powerpoint/2010/main" val="435680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500" fill="hold"/>
                                        <p:tgtEl>
                                          <p:spTgt spid="14"/>
                                        </p:tgtEl>
                                        <p:attrNameLst>
                                          <p:attrName>ppt_x</p:attrName>
                                        </p:attrNameLst>
                                      </p:cBhvr>
                                      <p:tavLst>
                                        <p:tav tm="0">
                                          <p:val>
                                            <p:strVal val="#ppt_x"/>
                                          </p:val>
                                        </p:tav>
                                        <p:tav tm="100000">
                                          <p:val>
                                            <p:strVal val="#ppt_x"/>
                                          </p:val>
                                        </p:tav>
                                      </p:tavLst>
                                    </p:anim>
                                    <p:anim calcmode="lin" valueType="num">
                                      <p:cBhvr additive="base">
                                        <p:cTn id="14"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500" fill="hold"/>
                                        <p:tgtEl>
                                          <p:spTgt spid="15"/>
                                        </p:tgtEl>
                                        <p:attrNameLst>
                                          <p:attrName>ppt_x</p:attrName>
                                        </p:attrNameLst>
                                      </p:cBhvr>
                                      <p:tavLst>
                                        <p:tav tm="0">
                                          <p:val>
                                            <p:strVal val="#ppt_x"/>
                                          </p:val>
                                        </p:tav>
                                        <p:tav tm="100000">
                                          <p:val>
                                            <p:strVal val="#ppt_x"/>
                                          </p:val>
                                        </p:tav>
                                      </p:tavLst>
                                    </p:anim>
                                    <p:anim calcmode="lin" valueType="num">
                                      <p:cBhvr additive="base">
                                        <p:cTn id="20"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07E5C-09C7-C344-B072-A5289996A030}"/>
              </a:ext>
            </a:extLst>
          </p:cNvPr>
          <p:cNvSpPr>
            <a:spLocks noGrp="1"/>
          </p:cNvSpPr>
          <p:nvPr>
            <p:ph type="title"/>
          </p:nvPr>
        </p:nvSpPr>
        <p:spPr/>
        <p:txBody>
          <a:bodyPr>
            <a:normAutofit fontScale="90000"/>
          </a:bodyPr>
          <a:lstStyle/>
          <a:p>
            <a:r>
              <a:rPr lang="en-US" dirty="0"/>
              <a:t>How did the CNN get confused about the Panda?</a:t>
            </a:r>
          </a:p>
        </p:txBody>
      </p:sp>
      <p:sp>
        <p:nvSpPr>
          <p:cNvPr id="3" name="Slide Number Placeholder 2">
            <a:extLst>
              <a:ext uri="{FF2B5EF4-FFF2-40B4-BE49-F238E27FC236}">
                <a16:creationId xmlns:a16="http://schemas.microsoft.com/office/drawing/2014/main" id="{249029C7-8E9B-E44F-9EC0-2BF17A3F0F8E}"/>
              </a:ext>
            </a:extLst>
          </p:cNvPr>
          <p:cNvSpPr>
            <a:spLocks noGrp="1"/>
          </p:cNvSpPr>
          <p:nvPr>
            <p:ph type="sldNum" sz="quarter" idx="10"/>
          </p:nvPr>
        </p:nvSpPr>
        <p:spPr/>
        <p:txBody>
          <a:bodyPr/>
          <a:lstStyle/>
          <a:p>
            <a:fld id="{05FB1280-7F18-4137-BA37-84F117A27EBF}" type="slidenum">
              <a:rPr lang="en-US" sz="3200"/>
              <a:pPr/>
              <a:t>5</a:t>
            </a:fld>
            <a:endParaRPr lang="en-US" sz="3200" dirty="0"/>
          </a:p>
        </p:txBody>
      </p:sp>
      <p:sp>
        <p:nvSpPr>
          <p:cNvPr id="4" name="Text Placeholder 3">
            <a:extLst>
              <a:ext uri="{FF2B5EF4-FFF2-40B4-BE49-F238E27FC236}">
                <a16:creationId xmlns:a16="http://schemas.microsoft.com/office/drawing/2014/main" id="{F36467DF-2EFE-AE4D-B24E-38920D7984AC}"/>
              </a:ext>
            </a:extLst>
          </p:cNvPr>
          <p:cNvSpPr>
            <a:spLocks noGrp="1"/>
          </p:cNvSpPr>
          <p:nvPr>
            <p:ph type="body" sz="quarter" idx="12"/>
          </p:nvPr>
        </p:nvSpPr>
        <p:spPr/>
        <p:txBody>
          <a:bodyPr/>
          <a:lstStyle/>
          <a:p>
            <a:endParaRPr lang="en-US" dirty="0"/>
          </a:p>
        </p:txBody>
      </p:sp>
      <p:pic>
        <p:nvPicPr>
          <p:cNvPr id="6" name="Picture 5">
            <a:extLst>
              <a:ext uri="{FF2B5EF4-FFF2-40B4-BE49-F238E27FC236}">
                <a16:creationId xmlns:a16="http://schemas.microsoft.com/office/drawing/2014/main" id="{4C146A1B-0D00-B743-899B-7934E4AEFC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1905000"/>
            <a:ext cx="7958667" cy="3014133"/>
          </a:xfrm>
          <a:prstGeom prst="rect">
            <a:avLst/>
          </a:prstGeom>
        </p:spPr>
      </p:pic>
    </p:spTree>
    <p:extLst>
      <p:ext uri="{BB962C8B-B14F-4D97-AF65-F5344CB8AC3E}">
        <p14:creationId xmlns:p14="http://schemas.microsoft.com/office/powerpoint/2010/main" val="11991353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91054D-A648-A84D-9BDD-4A312A8D908F}"/>
              </a:ext>
            </a:extLst>
          </p:cNvPr>
          <p:cNvSpPr>
            <a:spLocks noGrp="1"/>
          </p:cNvSpPr>
          <p:nvPr>
            <p:ph type="title"/>
          </p:nvPr>
        </p:nvSpPr>
        <p:spPr/>
        <p:txBody>
          <a:bodyPr>
            <a:normAutofit/>
          </a:bodyPr>
          <a:lstStyle/>
          <a:p>
            <a:r>
              <a:rPr lang="en-US" dirty="0"/>
              <a:t>Case Study: Ophthalmology</a:t>
            </a:r>
          </a:p>
        </p:txBody>
      </p:sp>
      <p:sp>
        <p:nvSpPr>
          <p:cNvPr id="3" name="Slide Number Placeholder 2">
            <a:extLst>
              <a:ext uri="{FF2B5EF4-FFF2-40B4-BE49-F238E27FC236}">
                <a16:creationId xmlns:a16="http://schemas.microsoft.com/office/drawing/2014/main" id="{32460E06-65EC-EC49-96FA-F3C2DC5E14D5}"/>
              </a:ext>
            </a:extLst>
          </p:cNvPr>
          <p:cNvSpPr>
            <a:spLocks noGrp="1"/>
          </p:cNvSpPr>
          <p:nvPr>
            <p:ph type="sldNum" sz="quarter" idx="10"/>
          </p:nvPr>
        </p:nvSpPr>
        <p:spPr/>
        <p:txBody>
          <a:bodyPr/>
          <a:lstStyle/>
          <a:p>
            <a:fld id="{05FB1280-7F18-4137-BA37-84F117A27EBF}" type="slidenum">
              <a:rPr lang="en-US" sz="3200"/>
              <a:pPr/>
              <a:t>6</a:t>
            </a:fld>
            <a:endParaRPr lang="en-US" sz="3200" dirty="0"/>
          </a:p>
        </p:txBody>
      </p:sp>
      <p:sp>
        <p:nvSpPr>
          <p:cNvPr id="4" name="Text Placeholder 3">
            <a:extLst>
              <a:ext uri="{FF2B5EF4-FFF2-40B4-BE49-F238E27FC236}">
                <a16:creationId xmlns:a16="http://schemas.microsoft.com/office/drawing/2014/main" id="{83866AE1-B441-574F-A940-12CECBA3B7DD}"/>
              </a:ext>
            </a:extLst>
          </p:cNvPr>
          <p:cNvSpPr>
            <a:spLocks noGrp="1"/>
          </p:cNvSpPr>
          <p:nvPr>
            <p:ph type="body" sz="quarter" idx="12"/>
          </p:nvPr>
        </p:nvSpPr>
        <p:spPr>
          <a:xfrm>
            <a:off x="609600" y="1417639"/>
            <a:ext cx="10972800" cy="5197475"/>
          </a:xfrm>
        </p:spPr>
        <p:txBody>
          <a:bodyPr>
            <a:normAutofit fontScale="92500" lnSpcReduction="20000"/>
          </a:bodyPr>
          <a:lstStyle/>
          <a:p>
            <a:r>
              <a:rPr lang="en-US" b="1" dirty="0"/>
              <a:t>Need to detect diabetic retinopathy, a leading cause of blindness</a:t>
            </a:r>
          </a:p>
          <a:p>
            <a:endParaRPr lang="en-US" b="1" dirty="0"/>
          </a:p>
          <a:p>
            <a:r>
              <a:rPr lang="en-US" b="1" dirty="0"/>
              <a:t>Lots of high quality image data - 120,000 </a:t>
            </a:r>
            <a:r>
              <a:rPr lang="en-US" b="1" i="1" dirty="0"/>
              <a:t> retinal fundus photographs</a:t>
            </a:r>
            <a:r>
              <a:rPr lang="en-US" b="1" dirty="0"/>
              <a:t> used to train a (CNN) deep neural network model</a:t>
            </a:r>
          </a:p>
          <a:p>
            <a:endParaRPr lang="en-US" b="1" dirty="0"/>
          </a:p>
          <a:p>
            <a:r>
              <a:rPr lang="en-US" b="1" dirty="0"/>
              <a:t>Diagnosis by direct visualization of retina by medical specialists, either via eye exam or imaging. Then grade the level of disease based on presence of characteristic lesions, indicative of blood vessel damage (hemorrhage, microaneurysms, exudates, </a:t>
            </a:r>
            <a:r>
              <a:rPr lang="en-US" b="1" dirty="0" err="1"/>
              <a:t>ie</a:t>
            </a:r>
            <a:r>
              <a:rPr lang="en-US" b="1" dirty="0"/>
              <a:t>: bleeding or fluid leakage)</a:t>
            </a:r>
          </a:p>
        </p:txBody>
      </p:sp>
    </p:spTree>
    <p:extLst>
      <p:ext uri="{BB962C8B-B14F-4D97-AF65-F5344CB8AC3E}">
        <p14:creationId xmlns:p14="http://schemas.microsoft.com/office/powerpoint/2010/main" val="26893927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91054D-A648-A84D-9BDD-4A312A8D908F}"/>
              </a:ext>
            </a:extLst>
          </p:cNvPr>
          <p:cNvSpPr>
            <a:spLocks noGrp="1"/>
          </p:cNvSpPr>
          <p:nvPr>
            <p:ph type="title"/>
          </p:nvPr>
        </p:nvSpPr>
        <p:spPr/>
        <p:txBody>
          <a:bodyPr>
            <a:normAutofit/>
          </a:bodyPr>
          <a:lstStyle/>
          <a:p>
            <a:r>
              <a:rPr lang="en-US" dirty="0"/>
              <a:t>Case Study: Ophthalmology</a:t>
            </a:r>
          </a:p>
        </p:txBody>
      </p:sp>
      <p:sp>
        <p:nvSpPr>
          <p:cNvPr id="3" name="Slide Number Placeholder 2">
            <a:extLst>
              <a:ext uri="{FF2B5EF4-FFF2-40B4-BE49-F238E27FC236}">
                <a16:creationId xmlns:a16="http://schemas.microsoft.com/office/drawing/2014/main" id="{32460E06-65EC-EC49-96FA-F3C2DC5E14D5}"/>
              </a:ext>
            </a:extLst>
          </p:cNvPr>
          <p:cNvSpPr>
            <a:spLocks noGrp="1"/>
          </p:cNvSpPr>
          <p:nvPr>
            <p:ph type="sldNum" sz="quarter" idx="10"/>
          </p:nvPr>
        </p:nvSpPr>
        <p:spPr/>
        <p:txBody>
          <a:bodyPr/>
          <a:lstStyle/>
          <a:p>
            <a:fld id="{05FB1280-7F18-4137-BA37-84F117A27EBF}" type="slidenum">
              <a:rPr lang="en-US" sz="3200"/>
              <a:pPr/>
              <a:t>7</a:t>
            </a:fld>
            <a:endParaRPr lang="en-US" sz="3200" dirty="0"/>
          </a:p>
        </p:txBody>
      </p:sp>
      <p:sp>
        <p:nvSpPr>
          <p:cNvPr id="4" name="Text Placeholder 3">
            <a:extLst>
              <a:ext uri="{FF2B5EF4-FFF2-40B4-BE49-F238E27FC236}">
                <a16:creationId xmlns:a16="http://schemas.microsoft.com/office/drawing/2014/main" id="{83866AE1-B441-574F-A940-12CECBA3B7DD}"/>
              </a:ext>
            </a:extLst>
          </p:cNvPr>
          <p:cNvSpPr>
            <a:spLocks noGrp="1"/>
          </p:cNvSpPr>
          <p:nvPr>
            <p:ph type="body" sz="quarter" idx="12"/>
          </p:nvPr>
        </p:nvSpPr>
        <p:spPr/>
        <p:txBody>
          <a:bodyPr>
            <a:normAutofit/>
          </a:bodyPr>
          <a:lstStyle/>
          <a:p>
            <a:r>
              <a:rPr lang="en-US" b="1" dirty="0"/>
              <a:t>Not enough specialists to do the job, especially in some regions of the world</a:t>
            </a:r>
          </a:p>
          <a:p>
            <a:endParaRPr lang="en-US" b="1" dirty="0"/>
          </a:p>
          <a:p>
            <a:r>
              <a:rPr lang="en-US" b="1" dirty="0"/>
              <a:t>The trained deep neural network performs comparably to specialists in doing diagnosis</a:t>
            </a:r>
          </a:p>
        </p:txBody>
      </p:sp>
    </p:spTree>
    <p:extLst>
      <p:ext uri="{BB962C8B-B14F-4D97-AF65-F5344CB8AC3E}">
        <p14:creationId xmlns:p14="http://schemas.microsoft.com/office/powerpoint/2010/main" val="30605318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1097D8-BDAB-7846-982D-AD92F7C24C92}"/>
              </a:ext>
            </a:extLst>
          </p:cNvPr>
          <p:cNvSpPr>
            <a:spLocks noGrp="1"/>
          </p:cNvSpPr>
          <p:nvPr>
            <p:ph type="title"/>
          </p:nvPr>
        </p:nvSpPr>
        <p:spPr>
          <a:xfrm>
            <a:off x="838200" y="153192"/>
            <a:ext cx="10515600" cy="1325563"/>
          </a:xfrm>
        </p:spPr>
        <p:txBody>
          <a:bodyPr/>
          <a:lstStyle/>
          <a:p>
            <a:r>
              <a:rPr lang="en-US" dirty="0" err="1"/>
              <a:t>Path.AI</a:t>
            </a:r>
            <a:r>
              <a:rPr lang="en-US" dirty="0"/>
              <a:t> - </a:t>
            </a:r>
          </a:p>
        </p:txBody>
      </p:sp>
      <p:sp>
        <p:nvSpPr>
          <p:cNvPr id="3" name="Content Placeholder 2">
            <a:extLst>
              <a:ext uri="{FF2B5EF4-FFF2-40B4-BE49-F238E27FC236}">
                <a16:creationId xmlns:a16="http://schemas.microsoft.com/office/drawing/2014/main" id="{32702088-11FF-334A-AD45-AF5C887E54F5}"/>
              </a:ext>
            </a:extLst>
          </p:cNvPr>
          <p:cNvSpPr>
            <a:spLocks noGrp="1"/>
          </p:cNvSpPr>
          <p:nvPr>
            <p:ph idx="1"/>
          </p:nvPr>
        </p:nvSpPr>
        <p:spPr>
          <a:xfrm>
            <a:off x="838200" y="1461822"/>
            <a:ext cx="10515600" cy="4351338"/>
          </a:xfrm>
        </p:spPr>
        <p:txBody>
          <a:bodyPr>
            <a:noAutofit/>
          </a:bodyPr>
          <a:lstStyle/>
          <a:p>
            <a:r>
              <a:rPr lang="en-US" sz="3200" b="1" dirty="0"/>
              <a:t>Commercial product not yet FDA approved, but being used “behind the scenes in clinical trials”</a:t>
            </a:r>
          </a:p>
          <a:p>
            <a:endParaRPr lang="en-US" sz="3200" b="1" dirty="0"/>
          </a:p>
          <a:p>
            <a:r>
              <a:rPr lang="en-US" sz="3200" b="1" dirty="0"/>
              <a:t>It not only detects cancer cells, but rates the advancement of tumors and  they also suggest lines of attack for therapy</a:t>
            </a:r>
          </a:p>
          <a:p>
            <a:endParaRPr lang="en-US" sz="3200" b="1" dirty="0"/>
          </a:p>
          <a:p>
            <a:r>
              <a:rPr lang="en-US" sz="3200" b="1" dirty="0"/>
              <a:t>They count the immune cells surrounding a tumor looking for properties that  make them useful for the latest immunotherapies—treatments that amp up the body’s natural defenses to fight cancer.</a:t>
            </a:r>
          </a:p>
        </p:txBody>
      </p:sp>
    </p:spTree>
    <p:extLst>
      <p:ext uri="{BB962C8B-B14F-4D97-AF65-F5344CB8AC3E}">
        <p14:creationId xmlns:p14="http://schemas.microsoft.com/office/powerpoint/2010/main" val="28792403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7C52-4673-6447-A310-1E17EC050AC4}"/>
              </a:ext>
            </a:extLst>
          </p:cNvPr>
          <p:cNvSpPr>
            <a:spLocks noGrp="1"/>
          </p:cNvSpPr>
          <p:nvPr>
            <p:ph type="title"/>
          </p:nvPr>
        </p:nvSpPr>
        <p:spPr/>
        <p:txBody>
          <a:bodyPr>
            <a:normAutofit fontScale="90000"/>
          </a:bodyPr>
          <a:lstStyle/>
          <a:p>
            <a:r>
              <a:rPr lang="en-US" dirty="0"/>
              <a:t>Case study (</a:t>
            </a:r>
            <a:r>
              <a:rPr lang="en-US" dirty="0" err="1"/>
              <a:t>Corti</a:t>
            </a:r>
            <a:r>
              <a:rPr lang="en-US" dirty="0"/>
              <a:t>) Chatbot that can literally save lives</a:t>
            </a:r>
          </a:p>
        </p:txBody>
      </p:sp>
      <p:sp>
        <p:nvSpPr>
          <p:cNvPr id="3" name="Slide Number Placeholder 2">
            <a:extLst>
              <a:ext uri="{FF2B5EF4-FFF2-40B4-BE49-F238E27FC236}">
                <a16:creationId xmlns:a16="http://schemas.microsoft.com/office/drawing/2014/main" id="{487F9617-297A-A241-82EA-AB99CE3E41D0}"/>
              </a:ext>
            </a:extLst>
          </p:cNvPr>
          <p:cNvSpPr>
            <a:spLocks noGrp="1"/>
          </p:cNvSpPr>
          <p:nvPr>
            <p:ph type="sldNum" sz="quarter" idx="10"/>
          </p:nvPr>
        </p:nvSpPr>
        <p:spPr/>
        <p:txBody>
          <a:bodyPr/>
          <a:lstStyle/>
          <a:p>
            <a:fld id="{05FB1280-7F18-4137-BA37-84F117A27EBF}" type="slidenum">
              <a:rPr lang="en-US" sz="3200"/>
              <a:pPr/>
              <a:t>9</a:t>
            </a:fld>
            <a:endParaRPr lang="en-US" sz="3200" dirty="0"/>
          </a:p>
        </p:txBody>
      </p:sp>
      <p:sp>
        <p:nvSpPr>
          <p:cNvPr id="4" name="Text Placeholder 3">
            <a:extLst>
              <a:ext uri="{FF2B5EF4-FFF2-40B4-BE49-F238E27FC236}">
                <a16:creationId xmlns:a16="http://schemas.microsoft.com/office/drawing/2014/main" id="{AF14790F-FEA9-244D-8E08-0DD050B17E8D}"/>
              </a:ext>
            </a:extLst>
          </p:cNvPr>
          <p:cNvSpPr>
            <a:spLocks noGrp="1"/>
          </p:cNvSpPr>
          <p:nvPr>
            <p:ph type="body" sz="quarter" idx="12"/>
          </p:nvPr>
        </p:nvSpPr>
        <p:spPr/>
        <p:txBody>
          <a:bodyPr/>
          <a:lstStyle/>
          <a:p>
            <a:r>
              <a:rPr lang="en-US" b="1" dirty="0"/>
              <a:t>Problem: Emergency dispatchers get calls about cardiac arrest, but have to figure out the problem from stressed callers</a:t>
            </a:r>
          </a:p>
          <a:p>
            <a:r>
              <a:rPr lang="en-US" b="1" dirty="0" err="1"/>
              <a:t>Corti</a:t>
            </a:r>
            <a:r>
              <a:rPr lang="en-US" b="1" dirty="0"/>
              <a:t> learned to recognize calls with cardiac arrest from 161,000 calls of which 2,000 were cardiac arrests</a:t>
            </a:r>
          </a:p>
        </p:txBody>
      </p:sp>
    </p:spTree>
    <p:extLst>
      <p:ext uri="{BB962C8B-B14F-4D97-AF65-F5344CB8AC3E}">
        <p14:creationId xmlns:p14="http://schemas.microsoft.com/office/powerpoint/2010/main" val="243132810"/>
      </p:ext>
    </p:extLst>
  </p:cSld>
  <p:clrMapOvr>
    <a:masterClrMapping/>
  </p:clrMapOvr>
</p:sld>
</file>

<file path=ppt/theme/theme1.xml><?xml version="1.0" encoding="utf-8"?>
<a:theme xmlns:a="http://schemas.openxmlformats.org/drawingml/2006/main" name="blue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luetheme" id="{A3890EAF-645E-024C-A2CD-4F980B4AD310}" vid="{06CF2433-97F3-FE40-A4A2-4530090036F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bluetheme</Template>
  <TotalTime>2019</TotalTime>
  <Words>1909</Words>
  <Application>Microsoft Macintosh PowerPoint</Application>
  <PresentationFormat>Widescreen</PresentationFormat>
  <Paragraphs>220</Paragraphs>
  <Slides>30</Slides>
  <Notes>14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30</vt:i4>
      </vt:variant>
    </vt:vector>
  </HeadingPairs>
  <TitlesOfParts>
    <vt:vector size="35" baseType="lpstr">
      <vt:lpstr>Arial</vt:lpstr>
      <vt:lpstr>Calibri</vt:lpstr>
      <vt:lpstr>Calibri Light</vt:lpstr>
      <vt:lpstr>Times New Roman</vt:lpstr>
      <vt:lpstr>bluetheme</vt:lpstr>
      <vt:lpstr>Deep Learned Models from Medical Images: Successes and Big Challenges</vt:lpstr>
      <vt:lpstr>Deep learning -&gt; Trained Deep Neural Networks</vt:lpstr>
      <vt:lpstr>Deep Learning can learn unexpected concepts</vt:lpstr>
      <vt:lpstr>Deep Learning can learn unexpected concepts</vt:lpstr>
      <vt:lpstr>How did the CNN get confused about the Panda?</vt:lpstr>
      <vt:lpstr>Case Study: Ophthalmology</vt:lpstr>
      <vt:lpstr>Case Study: Ophthalmology</vt:lpstr>
      <vt:lpstr>Path.AI - </vt:lpstr>
      <vt:lpstr>Case study (Corti) Chatbot that can literally save lives</vt:lpstr>
      <vt:lpstr>Case study Corti</vt:lpstr>
      <vt:lpstr>Predict Lung Cancer in the Future</vt:lpstr>
      <vt:lpstr>Dataset – Lung Cancer Screening Images from National Lung Cancer Screening Trial</vt:lpstr>
      <vt:lpstr>Traditional Radiomics Features</vt:lpstr>
      <vt:lpstr>Transfer Learning</vt:lpstr>
      <vt:lpstr>Transfer Learning (continued)</vt:lpstr>
      <vt:lpstr>Convolutional Neural Network</vt:lpstr>
      <vt:lpstr>CNN architectures</vt:lpstr>
      <vt:lpstr>Ensemble Approach</vt:lpstr>
      <vt:lpstr>Ensemble Approach (Continued)</vt:lpstr>
      <vt:lpstr>Challenges</vt:lpstr>
      <vt:lpstr>Variable generalization performance of a deep learning model to detect pneumonia in chest radiographs: A cross-sectional study.  PLOS med. 2018</vt:lpstr>
      <vt:lpstr>Variable generalization performance of a deep learning model to detect pneumonia in chest radiographs: A cross-sectional study.  PLOS med. 2018</vt:lpstr>
      <vt:lpstr>Variable generalization performance of a deep learning model to detect pneumonia …</vt:lpstr>
      <vt:lpstr>COVID-19 CXR identification</vt:lpstr>
      <vt:lpstr>COVID-19 CXR identification – unseen sources</vt:lpstr>
      <vt:lpstr>Unseen experiment</vt:lpstr>
      <vt:lpstr>Solutions?</vt:lpstr>
      <vt:lpstr>Summary</vt:lpstr>
      <vt:lpstr>Summary</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Deep Learning is Bringing Artificial Intelligence into Everyday Use </dc:title>
  <dc:creator>Lawrence Hall</dc:creator>
  <cp:lastModifiedBy>Hall, Lawrence</cp:lastModifiedBy>
  <cp:revision>109</cp:revision>
  <dcterms:created xsi:type="dcterms:W3CDTF">2018-12-27T20:30:56Z</dcterms:created>
  <dcterms:modified xsi:type="dcterms:W3CDTF">2023-01-13T19:36:49Z</dcterms:modified>
</cp:coreProperties>
</file>